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60" r:id="rId2"/>
    <p:sldId id="264" r:id="rId3"/>
    <p:sldId id="4407" r:id="rId4"/>
    <p:sldId id="4458" r:id="rId5"/>
    <p:sldId id="4459" r:id="rId6"/>
    <p:sldId id="4460" r:id="rId7"/>
    <p:sldId id="4461" r:id="rId8"/>
    <p:sldId id="4463" r:id="rId9"/>
    <p:sldId id="4464" r:id="rId10"/>
    <p:sldId id="4466" r:id="rId11"/>
    <p:sldId id="4467" r:id="rId12"/>
    <p:sldId id="4468" r:id="rId13"/>
    <p:sldId id="4469" r:id="rId14"/>
    <p:sldId id="4470" r:id="rId15"/>
    <p:sldId id="4471" r:id="rId16"/>
    <p:sldId id="4482" r:id="rId17"/>
    <p:sldId id="4479" r:id="rId18"/>
    <p:sldId id="4480" r:id="rId19"/>
    <p:sldId id="4483" r:id="rId20"/>
    <p:sldId id="4406" r:id="rId21"/>
    <p:sldId id="4435" r:id="rId22"/>
    <p:sldId id="4450" r:id="rId23"/>
    <p:sldId id="4394" r:id="rId24"/>
    <p:sldId id="4484" r:id="rId25"/>
    <p:sldId id="4395" r:id="rId26"/>
    <p:sldId id="4397" r:id="rId27"/>
    <p:sldId id="4396" r:id="rId28"/>
    <p:sldId id="4398" r:id="rId29"/>
    <p:sldId id="4399" r:id="rId30"/>
    <p:sldId id="4485" r:id="rId31"/>
    <p:sldId id="4400" r:id="rId32"/>
    <p:sldId id="4403" r:id="rId33"/>
    <p:sldId id="4401" r:id="rId34"/>
    <p:sldId id="4402" r:id="rId35"/>
    <p:sldId id="4455" r:id="rId36"/>
    <p:sldId id="4499" r:id="rId37"/>
    <p:sldId id="4500" r:id="rId38"/>
    <p:sldId id="4501" r:id="rId39"/>
    <p:sldId id="4502" r:id="rId40"/>
    <p:sldId id="4486" r:id="rId41"/>
    <p:sldId id="4488" r:id="rId42"/>
    <p:sldId id="4487" r:id="rId43"/>
    <p:sldId id="4489" r:id="rId44"/>
    <p:sldId id="4490" r:id="rId45"/>
    <p:sldId id="4491" r:id="rId46"/>
    <p:sldId id="4492" r:id="rId47"/>
    <p:sldId id="4493" r:id="rId48"/>
    <p:sldId id="4494" r:id="rId49"/>
    <p:sldId id="4495" r:id="rId50"/>
    <p:sldId id="4503" r:id="rId51"/>
    <p:sldId id="4452" r:id="rId52"/>
    <p:sldId id="4497" r:id="rId53"/>
    <p:sldId id="4498" r:id="rId54"/>
    <p:sldId id="400" r:id="rId55"/>
  </p:sldIdLst>
  <p:sldSz cx="12192000" cy="6858000"/>
  <p:notesSz cx="6858000" cy="9144000"/>
  <p:custDataLst>
    <p:tags r:id="rId5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CCFF"/>
    <a:srgbClr val="FFFFCC"/>
    <a:srgbClr val="82B7E1"/>
    <a:srgbClr val="003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2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6185E-00A4-463A-A2AF-46387CB38F2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FD7E3-1C78-4E30-8980-D647B7FD54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454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CF分布式计算大会-169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435E43C2-D5D2-6CE8-78F9-8A0C4BBEA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4" y="146050"/>
            <a:ext cx="11884933" cy="701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文本占位符 4">
            <a:extLst>
              <a:ext uri="{FF2B5EF4-FFF2-40B4-BE49-F238E27FC236}">
                <a16:creationId xmlns:a16="http://schemas.microsoft.com/office/drawing/2014/main" id="{775D7D74-2794-CE0C-B287-68BEDF74AC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1924" y="1030514"/>
            <a:ext cx="11884933" cy="5602515"/>
          </a:xfrm>
          <a:prstGeom prst="rect">
            <a:avLst/>
          </a:prstGeom>
        </p:spPr>
        <p:txBody>
          <a:bodyPr/>
          <a:lstStyle>
            <a:lvl1pPr marL="228600" indent="-396000"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  <a:lvl2pPr marL="685800" indent="-396000">
              <a:buFont typeface="Wingdings" panose="05000000000000000000" pitchFamily="2" charset="2"/>
              <a:buChar char="p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2pPr>
            <a:lvl3pPr marL="1143000" indent="-396000">
              <a:buFont typeface="Wingdings" panose="05000000000000000000" pitchFamily="2" charset="2"/>
              <a:buChar char="p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3pPr>
            <a:lvl4pPr marL="1600200" indent="-396000"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4pPr>
            <a:lvl5pPr marL="2057400" indent="-396000"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156948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435E43C2-D5D2-6CE8-78F9-8A0C4BBEA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4" y="146050"/>
            <a:ext cx="11884933" cy="701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文本占位符 4">
            <a:extLst>
              <a:ext uri="{FF2B5EF4-FFF2-40B4-BE49-F238E27FC236}">
                <a16:creationId xmlns:a16="http://schemas.microsoft.com/office/drawing/2014/main" id="{775D7D74-2794-CE0C-B287-68BEDF74AC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1925" y="1030514"/>
            <a:ext cx="5817961" cy="5602515"/>
          </a:xfrm>
          <a:prstGeom prst="rect">
            <a:avLst/>
          </a:prstGeom>
        </p:spPr>
        <p:txBody>
          <a:bodyPr/>
          <a:lstStyle>
            <a:lvl1pPr marL="228600" indent="-360000"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  <a:lvl2pPr marL="685800" indent="-360000">
              <a:buFont typeface="Wingdings" panose="05000000000000000000" pitchFamily="2" charset="2"/>
              <a:buChar char="p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2pPr>
            <a:lvl3pPr marL="1143000" indent="-360000">
              <a:buFont typeface="Wingdings" panose="05000000000000000000" pitchFamily="2" charset="2"/>
              <a:buChar char="p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3pPr>
            <a:lvl4pPr marL="1600200" indent="-360000"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4pPr>
            <a:lvl5pPr marL="2057400" indent="-360000"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8E82992-5B85-CEF0-CC0D-684399D15B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28896" y="1030513"/>
            <a:ext cx="5817961" cy="5602515"/>
          </a:xfrm>
          <a:prstGeom prst="rect">
            <a:avLst/>
          </a:prstGeom>
        </p:spPr>
        <p:txBody>
          <a:bodyPr/>
          <a:lstStyle>
            <a:lvl1pPr marL="228600" indent="-360000"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  <a:lvl2pPr marL="685800" indent="-360000">
              <a:buFont typeface="Wingdings" panose="05000000000000000000" pitchFamily="2" charset="2"/>
              <a:buChar char="p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2pPr>
            <a:lvl3pPr marL="1143000" indent="-360000">
              <a:buFont typeface="Wingdings" panose="05000000000000000000" pitchFamily="2" charset="2"/>
              <a:buChar char="p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3pPr>
            <a:lvl4pPr marL="1600200" indent="-360000"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4pPr>
            <a:lvl5pPr marL="2057400" indent="-360000"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35825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98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82942" y="1490026"/>
            <a:ext cx="11702020" cy="16129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兰亭特黑_GBK" panose="02000000000000000000" charset="-122"/>
                <a:ea typeface="方正兰亭特黑_GBK" panose="02000000000000000000" charset="-122"/>
                <a:cs typeface="方正兰亭特黑_GBK" panose="02000000000000000000" charset="-122"/>
              </a:rPr>
              <a:t>From Prototypes to Protocols: Building the Ecosystem for In-Network Computing</a:t>
            </a:r>
            <a:endParaRPr lang="zh-CN" altLang="en-US" sz="4400" dirty="0">
              <a:solidFill>
                <a:schemeClr val="accent4">
                  <a:lumMod val="40000"/>
                  <a:lumOff val="60000"/>
                </a:schemeClr>
              </a:solidFill>
              <a:latin typeface="方正兰亭特黑_GBK" panose="02000000000000000000" charset="-122"/>
              <a:ea typeface="方正兰亭特黑_GBK" panose="02000000000000000000" charset="-122"/>
              <a:cs typeface="方正兰亭特黑_GBK" panose="02000000000000000000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814070" y="3169920"/>
            <a:ext cx="8798560" cy="254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00033550-CF3E-0B93-5C9F-48F466CC3A2A}"/>
              </a:ext>
            </a:extLst>
          </p:cNvPr>
          <p:cNvSpPr txBox="1"/>
          <p:nvPr/>
        </p:nvSpPr>
        <p:spPr>
          <a:xfrm>
            <a:off x="744220" y="3408045"/>
            <a:ext cx="10228580" cy="1680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7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方正兰亭特黑_GBK" panose="02000000000000000000" charset="-122"/>
                <a:ea typeface="方正兰亭特黑_GBK" panose="02000000000000000000" charset="-122"/>
                <a:cs typeface="方正兰亭特黑_GBK" panose="02000000000000000000" charset="-122"/>
              </a:rPr>
              <a:t>Wenfei Wu</a:t>
            </a:r>
          </a:p>
          <a:p>
            <a:pPr algn="ctr">
              <a:lnSpc>
                <a:spcPct val="17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方正兰亭特黑_GBK" panose="02000000000000000000" charset="-122"/>
                <a:ea typeface="方正兰亭特黑_GBK" panose="02000000000000000000" charset="-122"/>
                <a:cs typeface="方正兰亭特黑_GBK" panose="02000000000000000000" charset="-122"/>
              </a:rPr>
              <a:t>Peking University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612C6-CD50-DB41-42DF-6AB9976C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A6D10E-67D9-2856-3FA6-C5A285165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INC Design Data Structure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0E1FED6-2035-51FB-A221-421FE13134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Worker: chunk the gradient as a packet sequence</a:t>
            </a:r>
          </a:p>
          <a:p>
            <a:pPr lvl="1"/>
            <a:r>
              <a:rPr lang="en-US" altLang="zh-CN" dirty="0"/>
              <a:t>Maintain a sliding window sized </a:t>
            </a:r>
            <a:r>
              <a:rPr lang="en-US" altLang="zh-CN" i="1" dirty="0"/>
              <a:t>W</a:t>
            </a:r>
            <a:r>
              <a:rPr lang="en-US" altLang="zh-CN" dirty="0"/>
              <a:t> to stream packets</a:t>
            </a:r>
          </a:p>
          <a:p>
            <a:r>
              <a:rPr lang="en-US" altLang="zh-CN" dirty="0"/>
              <a:t>Switch: organize the SRAM as an array of aggregators, sized </a:t>
            </a:r>
            <a:r>
              <a:rPr lang="en-US" altLang="zh-CN" i="1" dirty="0"/>
              <a:t>N</a:t>
            </a:r>
            <a:endParaRPr lang="zh-CN" altLang="en-US" i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3A375A4-0EEC-299F-A884-B140B2DB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236" y="2539569"/>
            <a:ext cx="5255408" cy="335679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C54ED7A-AAC6-DAE9-3481-E1AD2BC8F6FC}"/>
              </a:ext>
            </a:extLst>
          </p:cNvPr>
          <p:cNvSpPr txBox="1"/>
          <p:nvPr/>
        </p:nvSpPr>
        <p:spPr>
          <a:xfrm>
            <a:off x="251860" y="6273225"/>
            <a:ext cx="1079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Sapio, et al. </a:t>
            </a:r>
            <a:r>
              <a:rPr kumimoji="0" lang="en-US" altLang="zh-CN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Scaling distributed machine learning with In-Network aggregation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NSDI 2021 (KAUST, Microsoft, U Washington)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Liu, et al. </a:t>
            </a:r>
            <a:r>
              <a:rPr kumimoji="0" lang="en-US" altLang="zh-CN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In-network aggregation with transport transparency for distributed training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ASPLOS 2023 (Huawei , PKU, </a:t>
            </a:r>
            <a:r>
              <a:rPr kumimoji="0" lang="en-US" altLang="zh-CN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CityU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)</a:t>
            </a:r>
            <a:endParaRPr kumimoji="0" lang="zh-CN" alt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29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11E9-D7F6-F71F-9181-4A49CE7E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A0E35C-E95B-F19D-D7CE-8A86669B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Workflow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A400508-CD44-78FC-A67A-6ACAE8380D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Workers always sends packet in window</a:t>
            </a:r>
          </a:p>
          <a:p>
            <a:r>
              <a:rPr lang="en-US" altLang="zh-CN" dirty="0"/>
              <a:t>Switch addresses each packet to an aggregator</a:t>
            </a:r>
          </a:p>
          <a:p>
            <a:endParaRPr lang="en-US" altLang="zh-CN" dirty="0"/>
          </a:p>
          <a:p>
            <a:pPr marL="289800" lvl="1" indent="0">
              <a:buNone/>
            </a:pPr>
            <a:endParaRPr lang="en-US" altLang="zh-CN" dirty="0"/>
          </a:p>
          <a:p>
            <a:r>
              <a:rPr lang="en-US" altLang="zh-CN" dirty="0"/>
              <a:t>When switch completes an aggregation, it multicasts ACK to workers</a:t>
            </a:r>
          </a:p>
          <a:p>
            <a:pPr lvl="1"/>
            <a:r>
              <a:rPr lang="en-US" altLang="zh-CN" dirty="0"/>
              <a:t>ACK piggybacks results</a:t>
            </a:r>
          </a:p>
          <a:p>
            <a:r>
              <a:rPr lang="en-US" altLang="zh-CN" dirty="0"/>
              <a:t>ACK advances worker’s window, </a:t>
            </a:r>
            <a:br>
              <a:rPr lang="en-US" altLang="zh-CN" dirty="0"/>
            </a:br>
            <a:r>
              <a:rPr lang="en-US" altLang="zh-CN" dirty="0"/>
              <a:t>and worker sends new packets</a:t>
            </a:r>
            <a:br>
              <a:rPr lang="en-US" altLang="zh-CN" dirty="0"/>
            </a:b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C893AEF-C137-696F-4262-32C27BC53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644" y="3726621"/>
            <a:ext cx="4914901" cy="29064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0ACFE7B-EF37-4B2C-6227-C1986F57F22C}"/>
                  </a:ext>
                </a:extLst>
              </p:cNvPr>
              <p:cNvSpPr txBox="1"/>
              <p:nvPr/>
            </p:nvSpPr>
            <p:spPr>
              <a:xfrm>
                <a:off x="896328" y="2235370"/>
                <a:ext cx="52463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𝐴𝑔𝑔𝑟𝑒𝑔𝑎𝑡𝑜𝑟</m:t>
                      </m:r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.</m:t>
                      </m:r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𝑖𝑑𝑥</m:t>
                      </m:r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𝑃𝑆𝑁</m:t>
                      </m:r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% </m:t>
                      </m:r>
                      <m:r>
                        <a:rPr kumimoji="0" lang="en-US" altLang="zh-CN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𝑁</m:t>
                      </m:r>
                    </m:oMath>
                  </m:oMathPara>
                </a14:m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081DC0E-3B6A-236C-1DF7-1A5CE29E7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28" y="2235370"/>
                <a:ext cx="5246308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D7705D74-6D2C-6492-5E83-1DFBD2C7AC5A}"/>
              </a:ext>
            </a:extLst>
          </p:cNvPr>
          <p:cNvSpPr txBox="1"/>
          <p:nvPr/>
        </p:nvSpPr>
        <p:spPr>
          <a:xfrm>
            <a:off x="6456537" y="2135777"/>
            <a:ext cx="4914901" cy="8374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W≤N to avoid addressing errors. </a:t>
            </a:r>
            <a:b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(necessary not sufficient)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973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48AEF-0E42-8259-4ECA-38B0D9B78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949354-94D2-7F1D-E39A-15BEA399BB55}"/>
              </a:ext>
            </a:extLst>
          </p:cNvPr>
          <p:cNvSpPr/>
          <p:nvPr/>
        </p:nvSpPr>
        <p:spPr>
          <a:xfrm>
            <a:off x="18961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8BA91A-46EF-D7C4-6C5F-AD70800F1B90}"/>
              </a:ext>
            </a:extLst>
          </p:cNvPr>
          <p:cNvSpPr txBox="1"/>
          <p:nvPr/>
        </p:nvSpPr>
        <p:spPr>
          <a:xfrm>
            <a:off x="26296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7C9469-E3D8-E398-95FB-4827497A3D82}"/>
              </a:ext>
            </a:extLst>
          </p:cNvPr>
          <p:cNvSpPr/>
          <p:nvPr/>
        </p:nvSpPr>
        <p:spPr>
          <a:xfrm>
            <a:off x="4312920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03CDA0-69CD-9B9D-3B72-C779387539FB}"/>
              </a:ext>
            </a:extLst>
          </p:cNvPr>
          <p:cNvSpPr txBox="1"/>
          <p:nvPr/>
        </p:nvSpPr>
        <p:spPr>
          <a:xfrm>
            <a:off x="18961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6057BD-6B8E-208C-DA9F-24053E8531BE}"/>
              </a:ext>
            </a:extLst>
          </p:cNvPr>
          <p:cNvSpPr/>
          <p:nvPr/>
        </p:nvSpPr>
        <p:spPr>
          <a:xfrm>
            <a:off x="4008169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A8B3E7-A116-9644-8F2B-FF6291674088}"/>
              </a:ext>
            </a:extLst>
          </p:cNvPr>
          <p:cNvSpPr/>
          <p:nvPr/>
        </p:nvSpPr>
        <p:spPr>
          <a:xfrm>
            <a:off x="3714036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94B965-D068-62A4-BB34-1C28939E84C2}"/>
              </a:ext>
            </a:extLst>
          </p:cNvPr>
          <p:cNvSpPr/>
          <p:nvPr/>
        </p:nvSpPr>
        <p:spPr>
          <a:xfrm>
            <a:off x="3409285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F23FC9-83DD-C73E-AED4-35B67E085722}"/>
              </a:ext>
            </a:extLst>
          </p:cNvPr>
          <p:cNvSpPr/>
          <p:nvPr/>
        </p:nvSpPr>
        <p:spPr>
          <a:xfrm>
            <a:off x="3104534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B47D63-365E-38FD-5CC0-C06A42327D71}"/>
              </a:ext>
            </a:extLst>
          </p:cNvPr>
          <p:cNvSpPr/>
          <p:nvPr/>
        </p:nvSpPr>
        <p:spPr>
          <a:xfrm>
            <a:off x="2799783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A4A550-5B37-448C-D389-2CDE47747944}"/>
              </a:ext>
            </a:extLst>
          </p:cNvPr>
          <p:cNvSpPr/>
          <p:nvPr/>
        </p:nvSpPr>
        <p:spPr>
          <a:xfrm>
            <a:off x="55029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E4AA8-8E0C-BF41-0C6F-4296468DE9A4}"/>
              </a:ext>
            </a:extLst>
          </p:cNvPr>
          <p:cNvSpPr txBox="1"/>
          <p:nvPr/>
        </p:nvSpPr>
        <p:spPr>
          <a:xfrm>
            <a:off x="62364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A9D519-FC94-DECB-C8E0-CAC2670EF7C9}"/>
              </a:ext>
            </a:extLst>
          </p:cNvPr>
          <p:cNvSpPr/>
          <p:nvPr/>
        </p:nvSpPr>
        <p:spPr>
          <a:xfrm>
            <a:off x="7919720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AAA4B6-30B4-08DC-9C63-FF1D21D2F1FD}"/>
              </a:ext>
            </a:extLst>
          </p:cNvPr>
          <p:cNvSpPr txBox="1"/>
          <p:nvPr/>
        </p:nvSpPr>
        <p:spPr>
          <a:xfrm>
            <a:off x="55029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87A941-53F2-9DB8-7D58-A9248E86DF6F}"/>
              </a:ext>
            </a:extLst>
          </p:cNvPr>
          <p:cNvSpPr/>
          <p:nvPr/>
        </p:nvSpPr>
        <p:spPr>
          <a:xfrm>
            <a:off x="7614969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1C8BC9-456E-0E46-7604-25CC8BDAA4AF}"/>
              </a:ext>
            </a:extLst>
          </p:cNvPr>
          <p:cNvSpPr/>
          <p:nvPr/>
        </p:nvSpPr>
        <p:spPr>
          <a:xfrm>
            <a:off x="7320836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2EB9F1C-3953-D958-3018-2BD7E5452C96}"/>
              </a:ext>
            </a:extLst>
          </p:cNvPr>
          <p:cNvSpPr/>
          <p:nvPr/>
        </p:nvSpPr>
        <p:spPr>
          <a:xfrm>
            <a:off x="7016085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2B03C8-8626-6E34-C03D-C0B445D8E88F}"/>
              </a:ext>
            </a:extLst>
          </p:cNvPr>
          <p:cNvSpPr/>
          <p:nvPr/>
        </p:nvSpPr>
        <p:spPr>
          <a:xfrm>
            <a:off x="6711334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3886A9-063F-E483-770C-9B4E028FCC09}"/>
              </a:ext>
            </a:extLst>
          </p:cNvPr>
          <p:cNvSpPr/>
          <p:nvPr/>
        </p:nvSpPr>
        <p:spPr>
          <a:xfrm>
            <a:off x="6406583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(Body)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5134274-7128-48FF-614D-79456F9835F7}"/>
              </a:ext>
            </a:extLst>
          </p:cNvPr>
          <p:cNvSpPr/>
          <p:nvPr/>
        </p:nvSpPr>
        <p:spPr>
          <a:xfrm>
            <a:off x="3801160" y="2613144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3040FB-C8D3-6787-05E8-837B3734EEEB}"/>
              </a:ext>
            </a:extLst>
          </p:cNvPr>
          <p:cNvSpPr txBox="1"/>
          <p:nvPr/>
        </p:nvSpPr>
        <p:spPr>
          <a:xfrm>
            <a:off x="5064378" y="2128441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C6E957-BEF6-283E-B560-B9AA5B3C5A05}"/>
              </a:ext>
            </a:extLst>
          </p:cNvPr>
          <p:cNvSpPr/>
          <p:nvPr/>
        </p:nvSpPr>
        <p:spPr>
          <a:xfrm>
            <a:off x="6217920" y="2802374"/>
            <a:ext cx="303530" cy="317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C19DE0-A134-E0C7-3DF7-3DD706F17907}"/>
              </a:ext>
            </a:extLst>
          </p:cNvPr>
          <p:cNvSpPr txBox="1"/>
          <p:nvPr/>
        </p:nvSpPr>
        <p:spPr>
          <a:xfrm>
            <a:off x="3801160" y="2789674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Agtr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Array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C7B25B2-37F1-E057-50DC-07698B1AF489}"/>
              </a:ext>
            </a:extLst>
          </p:cNvPr>
          <p:cNvSpPr/>
          <p:nvPr/>
        </p:nvSpPr>
        <p:spPr>
          <a:xfrm>
            <a:off x="5913169" y="2802374"/>
            <a:ext cx="303530" cy="317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7405261-CAEA-AECD-7A81-1385E7627A33}"/>
              </a:ext>
            </a:extLst>
          </p:cNvPr>
          <p:cNvGrpSpPr/>
          <p:nvPr/>
        </p:nvGrpSpPr>
        <p:grpSpPr>
          <a:xfrm>
            <a:off x="3949467" y="4238625"/>
            <a:ext cx="4351611" cy="508000"/>
            <a:chOff x="3949467" y="4238625"/>
            <a:chExt cx="4351611" cy="50800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5896CE4-5503-82FA-12F5-D4C03AD8EAA9}"/>
                </a:ext>
              </a:extLst>
            </p:cNvPr>
            <p:cNvSpPr/>
            <p:nvPr/>
          </p:nvSpPr>
          <p:spPr>
            <a:xfrm>
              <a:off x="7551778" y="4238625"/>
              <a:ext cx="749300" cy="508000"/>
            </a:xfrm>
            <a:prstGeom prst="rect">
              <a:avLst/>
            </a:prstGeom>
            <a:noFill/>
            <a:ln w="28575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3BA7936-E488-EE35-7E32-EE0191AC5E0F}"/>
                </a:ext>
              </a:extLst>
            </p:cNvPr>
            <p:cNvSpPr/>
            <p:nvPr/>
          </p:nvSpPr>
          <p:spPr>
            <a:xfrm>
              <a:off x="3949467" y="4238625"/>
              <a:ext cx="749300" cy="508000"/>
            </a:xfrm>
            <a:prstGeom prst="rect">
              <a:avLst/>
            </a:prstGeom>
            <a:noFill/>
            <a:ln w="28575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C355CD4-47E7-4A6B-60C8-2B60A5A79094}"/>
              </a:ext>
            </a:extLst>
          </p:cNvPr>
          <p:cNvSpPr txBox="1"/>
          <p:nvPr/>
        </p:nvSpPr>
        <p:spPr>
          <a:xfrm>
            <a:off x="7270750" y="276756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6C33D29-8499-2DD0-1786-1FEFDD651A63}"/>
              </a:ext>
            </a:extLst>
          </p:cNvPr>
          <p:cNvSpPr txBox="1"/>
          <p:nvPr/>
        </p:nvSpPr>
        <p:spPr>
          <a:xfrm>
            <a:off x="8722102" y="428255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Window 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A5DF0B-6E76-915F-7F88-12F515FCBC38}"/>
              </a:ext>
            </a:extLst>
          </p:cNvPr>
          <p:cNvGrpSpPr/>
          <p:nvPr/>
        </p:nvGrpSpPr>
        <p:grpSpPr>
          <a:xfrm>
            <a:off x="4159934" y="3529608"/>
            <a:ext cx="3851438" cy="813792"/>
            <a:chOff x="4159934" y="3529608"/>
            <a:chExt cx="3851438" cy="813792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F66968D-9C72-2598-EF78-82A0B0766BFB}"/>
                </a:ext>
              </a:extLst>
            </p:cNvPr>
            <p:cNvCxnSpPr/>
            <p:nvPr/>
          </p:nvCxnSpPr>
          <p:spPr>
            <a:xfrm flipV="1">
              <a:off x="4454778" y="3529608"/>
              <a:ext cx="1219200" cy="7647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61A38A27-F7C4-4690-410C-DAAF2E1AB4A4}"/>
                </a:ext>
              </a:extLst>
            </p:cNvPr>
            <p:cNvCxnSpPr/>
            <p:nvPr/>
          </p:nvCxnSpPr>
          <p:spPr>
            <a:xfrm flipV="1">
              <a:off x="4159934" y="3533516"/>
              <a:ext cx="1219200" cy="7647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22875AE-799F-8E8D-5EA1-030BE24E67D1}"/>
                </a:ext>
              </a:extLst>
            </p:cNvPr>
            <p:cNvCxnSpPr>
              <a:stCxn id="23" idx="0"/>
            </p:cNvCxnSpPr>
            <p:nvPr/>
          </p:nvCxnSpPr>
          <p:spPr>
            <a:xfrm flipH="1" flipV="1">
              <a:off x="6576567" y="3566677"/>
              <a:ext cx="1190167" cy="7767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3A26219-7ABD-C3F4-3FCA-5EBCD247E852}"/>
                </a:ext>
              </a:extLst>
            </p:cNvPr>
            <p:cNvCxnSpPr/>
            <p:nvPr/>
          </p:nvCxnSpPr>
          <p:spPr>
            <a:xfrm flipH="1" flipV="1">
              <a:off x="6821205" y="3543441"/>
              <a:ext cx="1190167" cy="7767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BA9C59A-8AFB-A9D8-17DF-0162FFAC62DC}"/>
                </a:ext>
              </a:extLst>
            </p:cNvPr>
            <p:cNvSpPr/>
            <p:nvPr/>
          </p:nvSpPr>
          <p:spPr>
            <a:xfrm>
              <a:off x="4981377" y="3911461"/>
              <a:ext cx="303530" cy="317500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 (Body)"/>
                  <a:ea typeface="等线" panose="02010600030101010101" pitchFamily="2" charset="-122"/>
                  <a:cs typeface="Arial" panose="020B0604020202020204" pitchFamily="34" charset="0"/>
                </a:rPr>
                <a:t>0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518C2FF-4ED5-AA1E-9C28-BC577E902356}"/>
                </a:ext>
              </a:extLst>
            </p:cNvPr>
            <p:cNvSpPr/>
            <p:nvPr/>
          </p:nvSpPr>
          <p:spPr>
            <a:xfrm>
              <a:off x="4456097" y="3640058"/>
              <a:ext cx="303530" cy="317500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 (Body)"/>
                  <a:ea typeface="等线" panose="02010600030101010101" pitchFamily="2" charset="-122"/>
                  <a:cs typeface="Arial" panose="020B0604020202020204" pitchFamily="34" charset="0"/>
                </a:rPr>
                <a:t>1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EA7D57D-068C-B71E-C47A-99922B84568A}"/>
                </a:ext>
              </a:extLst>
            </p:cNvPr>
            <p:cNvSpPr/>
            <p:nvPr/>
          </p:nvSpPr>
          <p:spPr>
            <a:xfrm>
              <a:off x="7339378" y="3534551"/>
              <a:ext cx="303530" cy="3175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 (Body)"/>
                  <a:ea typeface="等线" panose="02010600030101010101" pitchFamily="2" charset="-122"/>
                  <a:cs typeface="Arial" panose="020B0604020202020204" pitchFamily="34" charset="0"/>
                </a:rPr>
                <a:t>0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E451AFD-2267-E48C-5F32-886E2A6165E1}"/>
                </a:ext>
              </a:extLst>
            </p:cNvPr>
            <p:cNvSpPr/>
            <p:nvPr/>
          </p:nvSpPr>
          <p:spPr>
            <a:xfrm>
              <a:off x="6558348" y="3747792"/>
              <a:ext cx="303530" cy="3175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 (Body)"/>
                  <a:ea typeface="等线" panose="02010600030101010101" pitchFamily="2" charset="-122"/>
                  <a:cs typeface="Arial" panose="020B0604020202020204" pitchFamily="34" charset="0"/>
                </a:rPr>
                <a:t>1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 (Body)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1AD5AA55-463B-949D-31FB-361EF25D8A5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Workflow (ideal case)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36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8C03B-A796-1A6E-4027-14E9CC4A9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AE289A-703F-A29D-C12E-34D4ECFAE20B}"/>
              </a:ext>
            </a:extLst>
          </p:cNvPr>
          <p:cNvSpPr/>
          <p:nvPr/>
        </p:nvSpPr>
        <p:spPr>
          <a:xfrm>
            <a:off x="18961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3990FC-DB38-CE60-A795-6A71AEF20CAC}"/>
              </a:ext>
            </a:extLst>
          </p:cNvPr>
          <p:cNvSpPr/>
          <p:nvPr/>
        </p:nvSpPr>
        <p:spPr>
          <a:xfrm>
            <a:off x="4312920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261BD9-EC26-5657-30D4-B365CEC7BBC5}"/>
              </a:ext>
            </a:extLst>
          </p:cNvPr>
          <p:cNvSpPr/>
          <p:nvPr/>
        </p:nvSpPr>
        <p:spPr>
          <a:xfrm>
            <a:off x="4008169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40D7E8-64FE-6E9A-12DF-CC8857298335}"/>
              </a:ext>
            </a:extLst>
          </p:cNvPr>
          <p:cNvSpPr/>
          <p:nvPr/>
        </p:nvSpPr>
        <p:spPr>
          <a:xfrm>
            <a:off x="3714036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26ABC7-CB11-975C-40B4-920255BC3231}"/>
              </a:ext>
            </a:extLst>
          </p:cNvPr>
          <p:cNvSpPr/>
          <p:nvPr/>
        </p:nvSpPr>
        <p:spPr>
          <a:xfrm>
            <a:off x="3409285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EBC14D-DBB3-5E3E-91A4-6A23A8A644E1}"/>
              </a:ext>
            </a:extLst>
          </p:cNvPr>
          <p:cNvSpPr/>
          <p:nvPr/>
        </p:nvSpPr>
        <p:spPr>
          <a:xfrm>
            <a:off x="3104534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5FDF4A-6160-0508-F5CC-0A7120CE67EE}"/>
              </a:ext>
            </a:extLst>
          </p:cNvPr>
          <p:cNvSpPr/>
          <p:nvPr/>
        </p:nvSpPr>
        <p:spPr>
          <a:xfrm>
            <a:off x="2799783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9D401D-A2C6-6591-E75B-7E0FF096CA0A}"/>
              </a:ext>
            </a:extLst>
          </p:cNvPr>
          <p:cNvSpPr/>
          <p:nvPr/>
        </p:nvSpPr>
        <p:spPr>
          <a:xfrm>
            <a:off x="55029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C6967C-78C7-77C2-3DEC-CBCC725D3EA6}"/>
              </a:ext>
            </a:extLst>
          </p:cNvPr>
          <p:cNvSpPr/>
          <p:nvPr/>
        </p:nvSpPr>
        <p:spPr>
          <a:xfrm>
            <a:off x="7919720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AD5CBB-CA28-E390-C2B6-1451D2FA5149}"/>
              </a:ext>
            </a:extLst>
          </p:cNvPr>
          <p:cNvSpPr/>
          <p:nvPr/>
        </p:nvSpPr>
        <p:spPr>
          <a:xfrm>
            <a:off x="7614969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5D2BE3B-BA46-9E49-974A-BFF53532F5AF}"/>
              </a:ext>
            </a:extLst>
          </p:cNvPr>
          <p:cNvSpPr/>
          <p:nvPr/>
        </p:nvSpPr>
        <p:spPr>
          <a:xfrm>
            <a:off x="7320836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0EE3E7-B0ED-8903-2AC6-541436C28576}"/>
              </a:ext>
            </a:extLst>
          </p:cNvPr>
          <p:cNvSpPr/>
          <p:nvPr/>
        </p:nvSpPr>
        <p:spPr>
          <a:xfrm>
            <a:off x="7016085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1176C9-6ABE-75A8-3B7D-8F60EB742128}"/>
              </a:ext>
            </a:extLst>
          </p:cNvPr>
          <p:cNvSpPr/>
          <p:nvPr/>
        </p:nvSpPr>
        <p:spPr>
          <a:xfrm>
            <a:off x="6711334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56AF3E-0499-D29C-77BC-3D70F2AE68E0}"/>
              </a:ext>
            </a:extLst>
          </p:cNvPr>
          <p:cNvSpPr/>
          <p:nvPr/>
        </p:nvSpPr>
        <p:spPr>
          <a:xfrm>
            <a:off x="6406583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28079B-8F12-ED1E-8355-8B4CBE359CA6}"/>
              </a:ext>
            </a:extLst>
          </p:cNvPr>
          <p:cNvSpPr/>
          <p:nvPr/>
        </p:nvSpPr>
        <p:spPr>
          <a:xfrm>
            <a:off x="3801160" y="2613144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F200E1-C1C1-93C5-42DA-DD7D22943429}"/>
              </a:ext>
            </a:extLst>
          </p:cNvPr>
          <p:cNvSpPr/>
          <p:nvPr/>
        </p:nvSpPr>
        <p:spPr>
          <a:xfrm>
            <a:off x="6217920" y="2802374"/>
            <a:ext cx="303530" cy="317500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4F82E6A-B336-B8C9-8B4D-EF3462929AEF}"/>
              </a:ext>
            </a:extLst>
          </p:cNvPr>
          <p:cNvSpPr/>
          <p:nvPr/>
        </p:nvSpPr>
        <p:spPr>
          <a:xfrm>
            <a:off x="5913169" y="2802374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E45603-C91A-8F84-2C9E-6FBE57F7D7BD}"/>
              </a:ext>
            </a:extLst>
          </p:cNvPr>
          <p:cNvSpPr/>
          <p:nvPr/>
        </p:nvSpPr>
        <p:spPr>
          <a:xfrm>
            <a:off x="7551778" y="4238625"/>
            <a:ext cx="749300" cy="508000"/>
          </a:xfrm>
          <a:prstGeom prst="rect">
            <a:avLst/>
          </a:prstGeom>
          <a:noFill/>
          <a:ln w="28575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BD2D9F-B41C-6715-D0AA-11AA7343F782}"/>
              </a:ext>
            </a:extLst>
          </p:cNvPr>
          <p:cNvSpPr/>
          <p:nvPr/>
        </p:nvSpPr>
        <p:spPr>
          <a:xfrm>
            <a:off x="3949467" y="4238625"/>
            <a:ext cx="749300" cy="508000"/>
          </a:xfrm>
          <a:prstGeom prst="rect">
            <a:avLst/>
          </a:prstGeom>
          <a:noFill/>
          <a:ln w="28575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D9E4C02-C36B-E2A8-B7A0-06139F351F5B}"/>
              </a:ext>
            </a:extLst>
          </p:cNvPr>
          <p:cNvCxnSpPr/>
          <p:nvPr/>
        </p:nvCxnSpPr>
        <p:spPr>
          <a:xfrm flipV="1">
            <a:off x="4159934" y="3533516"/>
            <a:ext cx="1219200" cy="764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7F2EEE26-0C2A-478C-A973-E47C0BF5A097}"/>
              </a:ext>
            </a:extLst>
          </p:cNvPr>
          <p:cNvSpPr/>
          <p:nvPr/>
        </p:nvSpPr>
        <p:spPr>
          <a:xfrm>
            <a:off x="4456097" y="3640058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3AE274-C9EE-DAB1-1CCD-2E75A962AE1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Workflow (ideal case)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9287FF-FDA2-F127-5A2A-019C6A9A1F3F}"/>
              </a:ext>
            </a:extLst>
          </p:cNvPr>
          <p:cNvSpPr txBox="1"/>
          <p:nvPr/>
        </p:nvSpPr>
        <p:spPr>
          <a:xfrm>
            <a:off x="26296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011B3-DEB6-2F06-87C4-9F1ED8DFF3F0}"/>
              </a:ext>
            </a:extLst>
          </p:cNvPr>
          <p:cNvSpPr txBox="1"/>
          <p:nvPr/>
        </p:nvSpPr>
        <p:spPr>
          <a:xfrm>
            <a:off x="18961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E5B4E8-6F6E-6B1A-299E-8E702BEF9478}"/>
              </a:ext>
            </a:extLst>
          </p:cNvPr>
          <p:cNvSpPr txBox="1"/>
          <p:nvPr/>
        </p:nvSpPr>
        <p:spPr>
          <a:xfrm>
            <a:off x="62364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2AA6D7-2108-766C-2909-1E7A760F2395}"/>
              </a:ext>
            </a:extLst>
          </p:cNvPr>
          <p:cNvSpPr txBox="1"/>
          <p:nvPr/>
        </p:nvSpPr>
        <p:spPr>
          <a:xfrm>
            <a:off x="55029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95007C-161A-B752-6514-958188F52288}"/>
              </a:ext>
            </a:extLst>
          </p:cNvPr>
          <p:cNvSpPr txBox="1"/>
          <p:nvPr/>
        </p:nvSpPr>
        <p:spPr>
          <a:xfrm>
            <a:off x="5064378" y="2128441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B44817-379C-DBE1-8A1A-A294A201F7B6}"/>
              </a:ext>
            </a:extLst>
          </p:cNvPr>
          <p:cNvSpPr txBox="1"/>
          <p:nvPr/>
        </p:nvSpPr>
        <p:spPr>
          <a:xfrm>
            <a:off x="3801160" y="2789674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Agtr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Array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FCF6C9-3FBC-08CD-EF71-243DC2CAFE06}"/>
              </a:ext>
            </a:extLst>
          </p:cNvPr>
          <p:cNvSpPr txBox="1"/>
          <p:nvPr/>
        </p:nvSpPr>
        <p:spPr>
          <a:xfrm>
            <a:off x="7270750" y="276756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15DFCC-62A5-398D-9A14-A24F9379B27B}"/>
              </a:ext>
            </a:extLst>
          </p:cNvPr>
          <p:cNvSpPr txBox="1"/>
          <p:nvPr/>
        </p:nvSpPr>
        <p:spPr>
          <a:xfrm>
            <a:off x="8722102" y="428255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Window 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283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C3039-B2CB-AA2C-51A2-33EE7A2EF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B46FC9-67DA-85F0-2B11-03B726482DFA}"/>
              </a:ext>
            </a:extLst>
          </p:cNvPr>
          <p:cNvSpPr/>
          <p:nvPr/>
        </p:nvSpPr>
        <p:spPr>
          <a:xfrm>
            <a:off x="18961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53D7A8-3B76-987A-1BBF-97AD2AF84A36}"/>
              </a:ext>
            </a:extLst>
          </p:cNvPr>
          <p:cNvSpPr/>
          <p:nvPr/>
        </p:nvSpPr>
        <p:spPr>
          <a:xfrm>
            <a:off x="4312920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B707EB-9E28-EC54-FE45-17EEF57DB13C}"/>
              </a:ext>
            </a:extLst>
          </p:cNvPr>
          <p:cNvSpPr/>
          <p:nvPr/>
        </p:nvSpPr>
        <p:spPr>
          <a:xfrm>
            <a:off x="4008169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D130A6-1B36-0175-4751-A309B2321D29}"/>
              </a:ext>
            </a:extLst>
          </p:cNvPr>
          <p:cNvSpPr/>
          <p:nvPr/>
        </p:nvSpPr>
        <p:spPr>
          <a:xfrm>
            <a:off x="3714036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0E72DB-D172-DA7A-54F5-E8F9539DB3CC}"/>
              </a:ext>
            </a:extLst>
          </p:cNvPr>
          <p:cNvSpPr/>
          <p:nvPr/>
        </p:nvSpPr>
        <p:spPr>
          <a:xfrm>
            <a:off x="3409285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24175C-BBC3-62B3-A489-3D9A132A1BCC}"/>
              </a:ext>
            </a:extLst>
          </p:cNvPr>
          <p:cNvSpPr/>
          <p:nvPr/>
        </p:nvSpPr>
        <p:spPr>
          <a:xfrm>
            <a:off x="3104534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14D26A-FE58-793B-5091-CBDCA6F5B1C6}"/>
              </a:ext>
            </a:extLst>
          </p:cNvPr>
          <p:cNvSpPr/>
          <p:nvPr/>
        </p:nvSpPr>
        <p:spPr>
          <a:xfrm>
            <a:off x="2799783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3E5F47-71E3-D303-2511-E7C335F2F76B}"/>
              </a:ext>
            </a:extLst>
          </p:cNvPr>
          <p:cNvSpPr/>
          <p:nvPr/>
        </p:nvSpPr>
        <p:spPr>
          <a:xfrm>
            <a:off x="55029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FC9A56-1C3A-39DB-A2D9-37E6F9CC8789}"/>
              </a:ext>
            </a:extLst>
          </p:cNvPr>
          <p:cNvSpPr/>
          <p:nvPr/>
        </p:nvSpPr>
        <p:spPr>
          <a:xfrm>
            <a:off x="7919720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EBDA1D-E72B-CAB7-CA2B-26A0AD63A05F}"/>
              </a:ext>
            </a:extLst>
          </p:cNvPr>
          <p:cNvSpPr/>
          <p:nvPr/>
        </p:nvSpPr>
        <p:spPr>
          <a:xfrm>
            <a:off x="7614969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F48B6C-86D4-691F-E409-DCF3E4DF44A7}"/>
              </a:ext>
            </a:extLst>
          </p:cNvPr>
          <p:cNvSpPr/>
          <p:nvPr/>
        </p:nvSpPr>
        <p:spPr>
          <a:xfrm>
            <a:off x="7320836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20F307A-9657-6618-1297-E0D9D1C0A7CC}"/>
              </a:ext>
            </a:extLst>
          </p:cNvPr>
          <p:cNvSpPr/>
          <p:nvPr/>
        </p:nvSpPr>
        <p:spPr>
          <a:xfrm>
            <a:off x="7016085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3389CC7-731C-5D6D-7EC0-4BA8BD37EF3E}"/>
              </a:ext>
            </a:extLst>
          </p:cNvPr>
          <p:cNvSpPr/>
          <p:nvPr/>
        </p:nvSpPr>
        <p:spPr>
          <a:xfrm>
            <a:off x="6711334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7C9CB7-E655-EB0D-DB92-E191CD2CF21F}"/>
              </a:ext>
            </a:extLst>
          </p:cNvPr>
          <p:cNvSpPr/>
          <p:nvPr/>
        </p:nvSpPr>
        <p:spPr>
          <a:xfrm>
            <a:off x="6406583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179E3DD-081C-1E13-DB12-FC5E0B2F897D}"/>
              </a:ext>
            </a:extLst>
          </p:cNvPr>
          <p:cNvSpPr/>
          <p:nvPr/>
        </p:nvSpPr>
        <p:spPr>
          <a:xfrm>
            <a:off x="3801160" y="2613144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6C426B-2B3B-1E8D-EAA3-D36AED1884DC}"/>
              </a:ext>
            </a:extLst>
          </p:cNvPr>
          <p:cNvSpPr/>
          <p:nvPr/>
        </p:nvSpPr>
        <p:spPr>
          <a:xfrm>
            <a:off x="6217920" y="2802374"/>
            <a:ext cx="303530" cy="317500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C84EC36-88C6-BF79-EC84-0E7C6ABC2B7A}"/>
              </a:ext>
            </a:extLst>
          </p:cNvPr>
          <p:cNvSpPr/>
          <p:nvPr/>
        </p:nvSpPr>
        <p:spPr>
          <a:xfrm>
            <a:off x="5913169" y="2802374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241FB5A-7F6F-0742-C4E2-1CC96B61C245}"/>
              </a:ext>
            </a:extLst>
          </p:cNvPr>
          <p:cNvSpPr/>
          <p:nvPr/>
        </p:nvSpPr>
        <p:spPr>
          <a:xfrm>
            <a:off x="7551778" y="4238625"/>
            <a:ext cx="749300" cy="508000"/>
          </a:xfrm>
          <a:prstGeom prst="rect">
            <a:avLst/>
          </a:prstGeom>
          <a:noFill/>
          <a:ln w="28575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9BD6AD-2752-BF15-DBDB-DC94FAB3679D}"/>
              </a:ext>
            </a:extLst>
          </p:cNvPr>
          <p:cNvSpPr/>
          <p:nvPr/>
        </p:nvSpPr>
        <p:spPr>
          <a:xfrm>
            <a:off x="3949467" y="4238625"/>
            <a:ext cx="749300" cy="508000"/>
          </a:xfrm>
          <a:prstGeom prst="rect">
            <a:avLst/>
          </a:prstGeom>
          <a:noFill/>
          <a:ln w="28575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F06539D-FAFD-F53F-B42D-2CB8E45714FC}"/>
              </a:ext>
            </a:extLst>
          </p:cNvPr>
          <p:cNvCxnSpPr/>
          <p:nvPr/>
        </p:nvCxnSpPr>
        <p:spPr>
          <a:xfrm flipV="1">
            <a:off x="4159934" y="3533516"/>
            <a:ext cx="1219200" cy="764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141D73C5-1A10-EFFA-A367-B85E748B97F6}"/>
              </a:ext>
            </a:extLst>
          </p:cNvPr>
          <p:cNvSpPr/>
          <p:nvPr/>
        </p:nvSpPr>
        <p:spPr>
          <a:xfrm>
            <a:off x="4456097" y="3640058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633E1F-7C72-D2B5-E3CB-58353A56DB44}"/>
              </a:ext>
            </a:extLst>
          </p:cNvPr>
          <p:cNvGrpSpPr/>
          <p:nvPr/>
        </p:nvGrpSpPr>
        <p:grpSpPr>
          <a:xfrm>
            <a:off x="4806950" y="3429000"/>
            <a:ext cx="3111549" cy="725170"/>
            <a:chOff x="4806950" y="3429000"/>
            <a:chExt cx="3111549" cy="72517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28E5BD5-4170-E309-5B26-0438914BA0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06950" y="3429000"/>
              <a:ext cx="1134591" cy="7251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780DD52-3B8E-5B85-B558-C9692F3023D0}"/>
                </a:ext>
              </a:extLst>
            </p:cNvPr>
            <p:cNvCxnSpPr>
              <a:cxnSpLocks/>
            </p:cNvCxnSpPr>
            <p:nvPr/>
          </p:nvCxnSpPr>
          <p:spPr>
            <a:xfrm>
              <a:off x="6470650" y="3473450"/>
              <a:ext cx="1447849" cy="6159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A9FA3DE-6E7D-5E0D-48B8-21F95A2EA49F}"/>
                </a:ext>
              </a:extLst>
            </p:cNvPr>
            <p:cNvSpPr/>
            <p:nvPr/>
          </p:nvSpPr>
          <p:spPr>
            <a:xfrm>
              <a:off x="5244681" y="3715574"/>
              <a:ext cx="303530" cy="3175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0070C0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0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D547621-29FC-7BEF-B86B-88F0C6071D43}"/>
                </a:ext>
              </a:extLst>
            </p:cNvPr>
            <p:cNvSpPr/>
            <p:nvPr/>
          </p:nvSpPr>
          <p:spPr>
            <a:xfrm>
              <a:off x="7230799" y="3571379"/>
              <a:ext cx="303530" cy="3175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0070C0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0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442BEA9C-5E1C-6DCC-C1EB-7FBF7873F48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Workflow (ideal case)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88F2E4-DEC5-65A9-70CB-E5CE08B323E9}"/>
              </a:ext>
            </a:extLst>
          </p:cNvPr>
          <p:cNvSpPr txBox="1"/>
          <p:nvPr/>
        </p:nvSpPr>
        <p:spPr>
          <a:xfrm>
            <a:off x="26296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97694E-9734-9B2E-8E6D-BB5604160AA9}"/>
              </a:ext>
            </a:extLst>
          </p:cNvPr>
          <p:cNvSpPr txBox="1"/>
          <p:nvPr/>
        </p:nvSpPr>
        <p:spPr>
          <a:xfrm>
            <a:off x="18961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618070-1CEA-626B-DB21-2359ABE75757}"/>
              </a:ext>
            </a:extLst>
          </p:cNvPr>
          <p:cNvSpPr txBox="1"/>
          <p:nvPr/>
        </p:nvSpPr>
        <p:spPr>
          <a:xfrm>
            <a:off x="62364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344872-1D85-7365-D012-7401DED1FF72}"/>
              </a:ext>
            </a:extLst>
          </p:cNvPr>
          <p:cNvSpPr txBox="1"/>
          <p:nvPr/>
        </p:nvSpPr>
        <p:spPr>
          <a:xfrm>
            <a:off x="55029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C9E2B4-C97D-97FE-2B94-ED3B87D062CB}"/>
              </a:ext>
            </a:extLst>
          </p:cNvPr>
          <p:cNvSpPr txBox="1"/>
          <p:nvPr/>
        </p:nvSpPr>
        <p:spPr>
          <a:xfrm>
            <a:off x="5064378" y="2128441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2E31E6-CC1C-4175-E33A-303A5D402E20}"/>
              </a:ext>
            </a:extLst>
          </p:cNvPr>
          <p:cNvSpPr txBox="1"/>
          <p:nvPr/>
        </p:nvSpPr>
        <p:spPr>
          <a:xfrm>
            <a:off x="3801160" y="2789674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Agtr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Array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5600EDC-F6CB-9496-D87F-0275B3863F81}"/>
              </a:ext>
            </a:extLst>
          </p:cNvPr>
          <p:cNvSpPr txBox="1"/>
          <p:nvPr/>
        </p:nvSpPr>
        <p:spPr>
          <a:xfrm>
            <a:off x="7270750" y="276756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8C6071-BA3F-9500-64DE-59A3943C0F25}"/>
              </a:ext>
            </a:extLst>
          </p:cNvPr>
          <p:cNvSpPr txBox="1"/>
          <p:nvPr/>
        </p:nvSpPr>
        <p:spPr>
          <a:xfrm>
            <a:off x="8722102" y="428255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Window 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93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47AF7-532E-4EAC-AB46-6F69D125B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49DE98-DFE6-9A5E-CD93-5C9D2B4AEA77}"/>
              </a:ext>
            </a:extLst>
          </p:cNvPr>
          <p:cNvSpPr/>
          <p:nvPr/>
        </p:nvSpPr>
        <p:spPr>
          <a:xfrm>
            <a:off x="18961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A4976F-EF44-CF40-CAEB-F7C70F8DA5DC}"/>
              </a:ext>
            </a:extLst>
          </p:cNvPr>
          <p:cNvSpPr/>
          <p:nvPr/>
        </p:nvSpPr>
        <p:spPr>
          <a:xfrm>
            <a:off x="4312920" y="4343400"/>
            <a:ext cx="303530" cy="317500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C9926A-9BB8-B6DE-546A-D8A98B40AF07}"/>
              </a:ext>
            </a:extLst>
          </p:cNvPr>
          <p:cNvSpPr/>
          <p:nvPr/>
        </p:nvSpPr>
        <p:spPr>
          <a:xfrm>
            <a:off x="4008169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FC8CC5-98AC-5E51-366E-6304DCAA4D25}"/>
              </a:ext>
            </a:extLst>
          </p:cNvPr>
          <p:cNvSpPr/>
          <p:nvPr/>
        </p:nvSpPr>
        <p:spPr>
          <a:xfrm>
            <a:off x="3714036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1211B7-83F7-54AA-BBD0-2C8958D1A1D8}"/>
              </a:ext>
            </a:extLst>
          </p:cNvPr>
          <p:cNvSpPr/>
          <p:nvPr/>
        </p:nvSpPr>
        <p:spPr>
          <a:xfrm>
            <a:off x="3409285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FFA0F9-3892-0B19-5028-9135A9500AF1}"/>
              </a:ext>
            </a:extLst>
          </p:cNvPr>
          <p:cNvSpPr/>
          <p:nvPr/>
        </p:nvSpPr>
        <p:spPr>
          <a:xfrm>
            <a:off x="3104534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AA454F-865F-5424-729E-373DE7F1CDE5}"/>
              </a:ext>
            </a:extLst>
          </p:cNvPr>
          <p:cNvSpPr/>
          <p:nvPr/>
        </p:nvSpPr>
        <p:spPr>
          <a:xfrm>
            <a:off x="2799783" y="4343400"/>
            <a:ext cx="303530" cy="317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E37058-E100-6ACD-EA94-0FD205E080FD}"/>
              </a:ext>
            </a:extLst>
          </p:cNvPr>
          <p:cNvSpPr/>
          <p:nvPr/>
        </p:nvSpPr>
        <p:spPr>
          <a:xfrm>
            <a:off x="5502960" y="4154170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B88DF1-01C1-D95A-1B9B-8A5931579B83}"/>
              </a:ext>
            </a:extLst>
          </p:cNvPr>
          <p:cNvSpPr/>
          <p:nvPr/>
        </p:nvSpPr>
        <p:spPr>
          <a:xfrm>
            <a:off x="7919720" y="4343400"/>
            <a:ext cx="303530" cy="317500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44849F-7EF6-13AF-5D6D-9A393E4D1F58}"/>
              </a:ext>
            </a:extLst>
          </p:cNvPr>
          <p:cNvSpPr/>
          <p:nvPr/>
        </p:nvSpPr>
        <p:spPr>
          <a:xfrm>
            <a:off x="7614969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AB55CF-17D8-D129-898E-9B4B636EC5B8}"/>
              </a:ext>
            </a:extLst>
          </p:cNvPr>
          <p:cNvSpPr/>
          <p:nvPr/>
        </p:nvSpPr>
        <p:spPr>
          <a:xfrm>
            <a:off x="7320836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9396317-6E8E-6AB8-CE57-B66ED81B8039}"/>
              </a:ext>
            </a:extLst>
          </p:cNvPr>
          <p:cNvSpPr/>
          <p:nvPr/>
        </p:nvSpPr>
        <p:spPr>
          <a:xfrm>
            <a:off x="7016085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BCE493-F77B-B1DB-4644-FF31FCC04AD5}"/>
              </a:ext>
            </a:extLst>
          </p:cNvPr>
          <p:cNvSpPr/>
          <p:nvPr/>
        </p:nvSpPr>
        <p:spPr>
          <a:xfrm>
            <a:off x="6711334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FEF4834-A0EB-A882-1EF2-D7F9A2C3C2A1}"/>
              </a:ext>
            </a:extLst>
          </p:cNvPr>
          <p:cNvSpPr/>
          <p:nvPr/>
        </p:nvSpPr>
        <p:spPr>
          <a:xfrm>
            <a:off x="6406583" y="4343400"/>
            <a:ext cx="303530" cy="317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59B3A2B-6BCC-4325-F8AE-FB1CE746E0E9}"/>
              </a:ext>
            </a:extLst>
          </p:cNvPr>
          <p:cNvSpPr/>
          <p:nvPr/>
        </p:nvSpPr>
        <p:spPr>
          <a:xfrm>
            <a:off x="3801160" y="2613144"/>
            <a:ext cx="3006040" cy="6781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9BD0F60-F017-CC4E-311A-B87FE93A01C3}"/>
              </a:ext>
            </a:extLst>
          </p:cNvPr>
          <p:cNvSpPr/>
          <p:nvPr/>
        </p:nvSpPr>
        <p:spPr>
          <a:xfrm>
            <a:off x="6217920" y="2802374"/>
            <a:ext cx="303530" cy="317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E5F4C2E-862B-A61F-C45C-0A07A5499DBD}"/>
              </a:ext>
            </a:extLst>
          </p:cNvPr>
          <p:cNvSpPr/>
          <p:nvPr/>
        </p:nvSpPr>
        <p:spPr>
          <a:xfrm>
            <a:off x="5913169" y="2802374"/>
            <a:ext cx="303530" cy="317500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DD1FC0-2E7B-CAE8-3693-8BC7D82199AE}"/>
              </a:ext>
            </a:extLst>
          </p:cNvPr>
          <p:cNvGrpSpPr/>
          <p:nvPr/>
        </p:nvGrpSpPr>
        <p:grpSpPr>
          <a:xfrm>
            <a:off x="3651017" y="4238625"/>
            <a:ext cx="4345261" cy="508000"/>
            <a:chOff x="3651017" y="4238625"/>
            <a:chExt cx="4345261" cy="50800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05A3D0E-D7B5-72D8-329E-F905E04BAEA0}"/>
                </a:ext>
              </a:extLst>
            </p:cNvPr>
            <p:cNvSpPr/>
            <p:nvPr/>
          </p:nvSpPr>
          <p:spPr>
            <a:xfrm>
              <a:off x="7246978" y="4238625"/>
              <a:ext cx="749300" cy="508000"/>
            </a:xfrm>
            <a:prstGeom prst="rect">
              <a:avLst/>
            </a:prstGeom>
            <a:noFill/>
            <a:ln w="28575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64D32CC-1462-A318-6B7E-0C65A12128FE}"/>
                </a:ext>
              </a:extLst>
            </p:cNvPr>
            <p:cNvSpPr/>
            <p:nvPr/>
          </p:nvSpPr>
          <p:spPr>
            <a:xfrm>
              <a:off x="3651017" y="4238625"/>
              <a:ext cx="749300" cy="508000"/>
            </a:xfrm>
            <a:prstGeom prst="rect">
              <a:avLst/>
            </a:prstGeom>
            <a:noFill/>
            <a:ln w="28575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73F9E2-3D1A-553B-6CF0-085C89CBB245}"/>
              </a:ext>
            </a:extLst>
          </p:cNvPr>
          <p:cNvGrpSpPr/>
          <p:nvPr/>
        </p:nvGrpSpPr>
        <p:grpSpPr>
          <a:xfrm>
            <a:off x="3790717" y="3159006"/>
            <a:ext cx="5739512" cy="1092579"/>
            <a:chOff x="3790717" y="3159006"/>
            <a:chExt cx="5739512" cy="1092579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40461514-82AF-D925-2B0B-75E83DF415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90717" y="3159006"/>
              <a:ext cx="2559283" cy="10706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8F6D721-8243-4C92-D287-BCB0BCDC06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05373" y="3159006"/>
              <a:ext cx="1078032" cy="10925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88B34A3-8355-5D09-A360-8912A3CA850F}"/>
                </a:ext>
              </a:extLst>
            </p:cNvPr>
            <p:cNvSpPr/>
            <p:nvPr/>
          </p:nvSpPr>
          <p:spPr>
            <a:xfrm>
              <a:off x="4086880" y="3571479"/>
              <a:ext cx="303530" cy="317500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45628-F3B1-1D12-572E-4B8A5E3EE32A}"/>
                </a:ext>
              </a:extLst>
            </p:cNvPr>
            <p:cNvSpPr/>
            <p:nvPr/>
          </p:nvSpPr>
          <p:spPr>
            <a:xfrm>
              <a:off x="6811411" y="3465972"/>
              <a:ext cx="303530" cy="3175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3890308-F567-AAD9-2AAC-D3AB909F3DF7}"/>
                </a:ext>
              </a:extLst>
            </p:cNvPr>
            <p:cNvSpPr txBox="1"/>
            <p:nvPr/>
          </p:nvSpPr>
          <p:spPr>
            <a:xfrm>
              <a:off x="7165479" y="3509675"/>
              <a:ext cx="23647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Addressing: PSN%N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7FF0746-0E12-FA1B-6118-24D16C14508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Workflow (ideal case)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453EFB-1365-417A-3EC0-558AD62EAF16}"/>
              </a:ext>
            </a:extLst>
          </p:cNvPr>
          <p:cNvSpPr txBox="1"/>
          <p:nvPr/>
        </p:nvSpPr>
        <p:spPr>
          <a:xfrm>
            <a:off x="26296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20C44C-844B-F8E1-D662-AD1F4D1012EF}"/>
              </a:ext>
            </a:extLst>
          </p:cNvPr>
          <p:cNvSpPr txBox="1"/>
          <p:nvPr/>
        </p:nvSpPr>
        <p:spPr>
          <a:xfrm>
            <a:off x="18961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8A4A65-7B58-7349-D678-3B731F4BE30B}"/>
              </a:ext>
            </a:extLst>
          </p:cNvPr>
          <p:cNvSpPr txBox="1"/>
          <p:nvPr/>
        </p:nvSpPr>
        <p:spPr>
          <a:xfrm>
            <a:off x="6236446" y="48323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worker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4135FB-8B2B-55CA-28A5-963B5CBD211B}"/>
              </a:ext>
            </a:extLst>
          </p:cNvPr>
          <p:cNvSpPr txBox="1"/>
          <p:nvPr/>
        </p:nvSpPr>
        <p:spPr>
          <a:xfrm>
            <a:off x="5502960" y="4330700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Gradient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232D6A-96AA-C9FA-753C-968CBF378C65}"/>
              </a:ext>
            </a:extLst>
          </p:cNvPr>
          <p:cNvSpPr txBox="1"/>
          <p:nvPr/>
        </p:nvSpPr>
        <p:spPr>
          <a:xfrm>
            <a:off x="5064378" y="2128441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7C2575-4089-4FB1-AB56-BC12FBA63140}"/>
              </a:ext>
            </a:extLst>
          </p:cNvPr>
          <p:cNvSpPr txBox="1"/>
          <p:nvPr/>
        </p:nvSpPr>
        <p:spPr>
          <a:xfrm>
            <a:off x="3801160" y="2789674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Agtr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Array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015393-0439-8E1D-1E5E-566873151756}"/>
              </a:ext>
            </a:extLst>
          </p:cNvPr>
          <p:cNvSpPr txBox="1"/>
          <p:nvPr/>
        </p:nvSpPr>
        <p:spPr>
          <a:xfrm>
            <a:off x="7270750" y="276756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F3E5EF-711F-A45D-2413-CAD877829EEF}"/>
              </a:ext>
            </a:extLst>
          </p:cNvPr>
          <p:cNvSpPr txBox="1"/>
          <p:nvPr/>
        </p:nvSpPr>
        <p:spPr>
          <a:xfrm>
            <a:off x="8722102" y="428255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Window Size is 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02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3B73DD-59BA-50F7-79B8-FF8F934D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Other Considerations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49E605B-446F-CE7F-02AF-6500DDCDB8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How to handle packet loss?</a:t>
            </a:r>
          </a:p>
          <a:p>
            <a:pPr lvl="1"/>
            <a:r>
              <a:rPr lang="en-US" altLang="zh-CN" dirty="0"/>
              <a:t>Host applies ARQ to retransmit </a:t>
            </a:r>
            <a:r>
              <a:rPr lang="en-US" altLang="zh-CN" dirty="0" err="1"/>
              <a:t>unACKed</a:t>
            </a:r>
            <a:r>
              <a:rPr lang="en-US" altLang="zh-CN" dirty="0"/>
              <a:t> data packet</a:t>
            </a:r>
          </a:p>
          <a:p>
            <a:pPr lvl="1"/>
            <a:r>
              <a:rPr lang="en-US" altLang="zh-CN" dirty="0"/>
              <a:t>Switch runs deduplication to avoid duplicate computation</a:t>
            </a:r>
          </a:p>
          <a:p>
            <a:r>
              <a:rPr lang="en-US" altLang="zh-CN" dirty="0"/>
              <a:t>How to recycle (small) switch memory for (large) messages?</a:t>
            </a:r>
          </a:p>
          <a:p>
            <a:pPr lvl="1"/>
            <a:r>
              <a:rPr lang="en-US" altLang="zh-CN" dirty="0"/>
              <a:t>Codesign with windowing protocol: when observing inflight PSN, clear one window away</a:t>
            </a:r>
          </a:p>
          <a:p>
            <a:r>
              <a:rPr lang="en-US" altLang="zh-CN" dirty="0"/>
              <a:t>Congestion Control: work within the window constraint</a:t>
            </a:r>
          </a:p>
          <a:p>
            <a:r>
              <a:rPr lang="en-US" altLang="zh-CN" dirty="0"/>
              <a:t>Floating-Point Support: (De)quantization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9623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C7D1A-3FD5-59B2-981F-093B8C00B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07B82E-AAD5-40D1-8C2C-A0CBE1F9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Environment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674392-7673-DB5A-9595-476094CC47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Cluster</a:t>
            </a:r>
          </a:p>
          <a:p>
            <a:pPr lvl="1"/>
            <a:r>
              <a:rPr lang="en-US" altLang="zh-CN" dirty="0"/>
              <a:t>Server*4: GeForce 3090 GPU, Mellanox CX5 100GbE</a:t>
            </a:r>
            <a:r>
              <a:rPr lang="zh-CN" altLang="en-US" dirty="0"/>
              <a:t> </a:t>
            </a:r>
            <a:r>
              <a:rPr lang="en-US" altLang="zh-CN" dirty="0"/>
              <a:t>NIC</a:t>
            </a:r>
          </a:p>
          <a:p>
            <a:pPr lvl="1"/>
            <a:r>
              <a:rPr lang="en-US" altLang="zh-CN" dirty="0"/>
              <a:t>Switch*1:</a:t>
            </a:r>
            <a:r>
              <a:rPr lang="zh-CN" altLang="en-US" dirty="0"/>
              <a:t> </a:t>
            </a:r>
            <a:r>
              <a:rPr lang="en-US" altLang="zh-CN" dirty="0"/>
              <a:t>Tofino 1, link bandwidth 100Gbps*32</a:t>
            </a:r>
          </a:p>
          <a:p>
            <a:r>
              <a:rPr lang="en-US" altLang="zh-CN" dirty="0"/>
              <a:t>Workload:</a:t>
            </a:r>
            <a:r>
              <a:rPr lang="zh-CN" altLang="en-US" dirty="0"/>
              <a:t> </a:t>
            </a:r>
            <a:r>
              <a:rPr lang="en-US" altLang="zh-CN" dirty="0" err="1"/>
              <a:t>NCCLTest</a:t>
            </a:r>
            <a:r>
              <a:rPr lang="zh-CN" altLang="en-US" dirty="0"/>
              <a:t> </a:t>
            </a:r>
            <a:r>
              <a:rPr lang="en-US" altLang="zh-CN" dirty="0" err="1"/>
              <a:t>AllReduce</a:t>
            </a:r>
            <a:endParaRPr lang="en-US" altLang="zh-CN" dirty="0"/>
          </a:p>
          <a:p>
            <a:r>
              <a:rPr lang="en-US" altLang="zh-CN" dirty="0"/>
              <a:t>Metric: Algorithm Bandwidth </a:t>
            </a:r>
          </a:p>
          <a:p>
            <a:pPr lvl="1"/>
            <a:r>
              <a:rPr lang="en-US" altLang="zh-CN" dirty="0"/>
              <a:t>data size / completion time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7826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679C7-6A62-65E9-FE8A-5E1384561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69CB83-46E1-71BD-1E2F-A7FDE4026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Results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CB074B4-CF81-CA53-17C3-31818FC051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With the same MTU, INC improves throughput by up to 40%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12D79DF5-EA61-D104-E15D-6164A08684AD}"/>
              </a:ext>
            </a:extLst>
          </p:cNvPr>
          <p:cNvGraphicFramePr>
            <a:graphicFrameLocks noGrp="1"/>
          </p:cNvGraphicFramePr>
          <p:nvPr/>
        </p:nvGraphicFramePr>
        <p:xfrm>
          <a:off x="2432954" y="1778000"/>
          <a:ext cx="6973753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907105424"/>
                    </a:ext>
                  </a:extLst>
                </a:gridCol>
                <a:gridCol w="2139950">
                  <a:extLst>
                    <a:ext uri="{9D8B030D-6E8A-4147-A177-3AD203B41FA5}">
                      <a16:colId xmlns:a16="http://schemas.microsoft.com/office/drawing/2014/main" val="203649219"/>
                    </a:ext>
                  </a:extLst>
                </a:gridCol>
                <a:gridCol w="1912803">
                  <a:extLst>
                    <a:ext uri="{9D8B030D-6E8A-4147-A177-3AD203B41FA5}">
                      <a16:colId xmlns:a16="http://schemas.microsoft.com/office/drawing/2014/main" val="62638911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altLang="zh-CN" sz="3200" b="0" kern="100" dirty="0"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Message Size</a:t>
                      </a:r>
                      <a:endParaRPr lang="zh-CN" sz="32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</a:t>
                      </a:r>
                      <a:endParaRPr lang="zh-CN" sz="36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NCCL</a:t>
                      </a:r>
                      <a:endParaRPr lang="zh-CN" sz="36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021479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64KB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8.7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11.8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5885411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256KB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35.2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16.8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8520001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1MB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74.2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57.5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79985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4MB</a:t>
                      </a:r>
                      <a:endParaRPr lang="zh-CN" sz="24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80.2</a:t>
                      </a:r>
                      <a:endParaRPr lang="zh-CN" sz="2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66.0</a:t>
                      </a:r>
                      <a:endParaRPr lang="zh-CN" sz="2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8311161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16MB</a:t>
                      </a:r>
                      <a:endParaRPr lang="zh-CN" sz="2400" b="0" kern="10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83.0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59.7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853786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64MB</a:t>
                      </a:r>
                      <a:endParaRPr lang="zh-CN" sz="2400" b="0" kern="10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86.2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61.4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526884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256MB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88.4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62.3</a:t>
                      </a:r>
                      <a:endParaRPr lang="zh-CN" sz="2400" b="0" kern="100" dirty="0"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6114871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2800" b="0" ker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1GB</a:t>
                      </a:r>
                      <a:endParaRPr lang="zh-CN" sz="2400" b="0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87.8</a:t>
                      </a:r>
                      <a:endParaRPr lang="zh-CN" sz="2400" b="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3200" b="0" kern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62.6</a:t>
                      </a:r>
                      <a:endParaRPr lang="zh-CN" sz="2400" b="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171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457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EBB23-3174-503E-E880-8316B19C6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4F3BA7-59EA-576F-E406-43BE2C535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Other Considerations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6246CF-2CF1-6301-1ABD-CC0CB27032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Resource Management: How to allocate switch memory to jobs?</a:t>
            </a:r>
          </a:p>
          <a:p>
            <a:pPr lvl="1"/>
            <a:r>
              <a:rPr lang="en-US" altLang="zh-CN" dirty="0"/>
              <a:t>(Job Initialization) Where to place jobs in the cluster considering INC resources?</a:t>
            </a:r>
          </a:p>
          <a:p>
            <a:pPr lvl="1"/>
            <a:r>
              <a:rPr lang="en-US" altLang="zh-CN" dirty="0"/>
              <a:t>(Job Runtime) How to multiplex INC  resources among jobs?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CBD7BC7-FA25-1FF1-AAD4-FE643BD32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741" y="2448948"/>
            <a:ext cx="5183297" cy="276564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52042A6-1040-6591-649F-0455D72B9AE8}"/>
              </a:ext>
            </a:extLst>
          </p:cNvPr>
          <p:cNvSpPr txBox="1"/>
          <p:nvPr/>
        </p:nvSpPr>
        <p:spPr>
          <a:xfrm>
            <a:off x="214387" y="5634732"/>
            <a:ext cx="118324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Lao, et al.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ATP: In-network aggregation for multi-tenant learning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NSDI 2021 (Tsinghua, UW-Madison, Intel)</a:t>
            </a:r>
            <a:endParaRPr lang="zh-CN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Zhao, et al.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Enabling switch memory management for distributed training with in-network aggregation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INFOCOM 2023 (Tsinghua, PKU)</a:t>
            </a:r>
          </a:p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Wang, et al.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Preemptive switch memory usage to accelerate training jobs with shared in-network aggregation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ICNP 2023 (PKU, HKUST)</a:t>
            </a:r>
          </a:p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Zhao, et al.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job placement in clusters with statistical in-network aggregation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ASPLOS 2024 (PKU, Tsinghua)</a:t>
            </a:r>
            <a:endParaRPr lang="zh-CN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9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663B2F1D-F1CC-29BB-68F1-DC2BF9C85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The Communication Bottleneck in Distributed Systems</a:t>
            </a:r>
            <a:endParaRPr lang="zh-CN" altLang="en-US" sz="3600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FD8EDC4-93F3-858F-1D4B-B7E30BC8CF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sz="2400" dirty="0"/>
              <a:t>Large-model training/inference and big-data analytics run at cluster scale.</a:t>
            </a:r>
          </a:p>
          <a:p>
            <a:r>
              <a:rPr lang="en-US" altLang="zh-CN" sz="2400" dirty="0"/>
              <a:t>Data exchange cost is non-negligible in the overall job time.</a:t>
            </a:r>
          </a:p>
          <a:p>
            <a:r>
              <a:rPr lang="en-US" altLang="zh-CN" sz="2400" dirty="0"/>
              <a:t>HPC clusters are single-domain, which can apply programmable </a:t>
            </a:r>
            <a:r>
              <a:rPr lang="en-US" altLang="zh-CN" sz="2400" dirty="0" err="1"/>
              <a:t>dataplanes</a:t>
            </a:r>
            <a:r>
              <a:rPr lang="en-US" altLang="zh-CN" sz="2400" dirty="0"/>
              <a:t> to enable end-to-end customization.</a:t>
            </a:r>
          </a:p>
        </p:txBody>
      </p:sp>
      <p:pic>
        <p:nvPicPr>
          <p:cNvPr id="1026" name="Picture 2" descr="The Future of AI Infrastructure - by Charlotte Xia">
            <a:extLst>
              <a:ext uri="{FF2B5EF4-FFF2-40B4-BE49-F238E27FC236}">
                <a16:creationId xmlns:a16="http://schemas.microsoft.com/office/drawing/2014/main" id="{D1D7EDEC-9A6A-501B-E678-4CD49BCFA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" y="3224190"/>
            <a:ext cx="5895521" cy="306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1F19193-D7D4-8092-A54C-6E31109756B7}"/>
              </a:ext>
            </a:extLst>
          </p:cNvPr>
          <p:cNvSpPr txBox="1"/>
          <p:nvPr/>
        </p:nvSpPr>
        <p:spPr>
          <a:xfrm>
            <a:off x="643930" y="6342618"/>
            <a:ext cx="6044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750X/2y increase of FLOPS requirement </a:t>
            </a:r>
            <a:r>
              <a:rPr lang="zh-CN" altLang="zh-CN" dirty="0"/>
              <a:t>≫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endParaRPr lang="zh-CN" altLang="zh-CN" dirty="0"/>
          </a:p>
        </p:txBody>
      </p:sp>
      <p:pic>
        <p:nvPicPr>
          <p:cNvPr id="1028" name="Picture 4" descr="GPU Utilization: What Is It and How to Maximize It">
            <a:extLst>
              <a:ext uri="{FF2B5EF4-FFF2-40B4-BE49-F238E27FC236}">
                <a16:creationId xmlns:a16="http://schemas.microsoft.com/office/drawing/2014/main" id="{89D028C4-8BFB-5566-6100-CDDD3BC9B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8" r="11234"/>
          <a:stretch>
            <a:fillRect/>
          </a:stretch>
        </p:blipFill>
        <p:spPr bwMode="auto">
          <a:xfrm>
            <a:off x="7060453" y="3072952"/>
            <a:ext cx="4572747" cy="32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463E8C8-A7BA-E2D5-97B5-7BE867286E85}"/>
              </a:ext>
            </a:extLst>
          </p:cNvPr>
          <p:cNvSpPr txBox="1"/>
          <p:nvPr/>
        </p:nvSpPr>
        <p:spPr>
          <a:xfrm>
            <a:off x="7714342" y="6342618"/>
            <a:ext cx="359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Idle GPU time in large-scale training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595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81F204-B575-702F-BBF2-13536035D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Since 2023, we try to persuade vendors to apply INC</a:t>
            </a:r>
            <a:endParaRPr lang="zh-CN" altLang="en-US" sz="3600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216A3D-4F87-AD2B-755A-B111CFFAD5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</a:rPr>
              <a:t>We expect to reshape the ecosystem</a:t>
            </a:r>
          </a:p>
          <a:p>
            <a:r>
              <a:rPr lang="en-US" altLang="zh-CN" dirty="0"/>
              <a:t>From a layer architecture to a holistic one</a:t>
            </a:r>
            <a:endParaRPr lang="zh-CN" altLang="en-US" dirty="0"/>
          </a:p>
        </p:txBody>
      </p:sp>
      <p:pic>
        <p:nvPicPr>
          <p:cNvPr id="4" name="Picture 2" descr="Host Computer Icons">
            <a:extLst>
              <a:ext uri="{FF2B5EF4-FFF2-40B4-BE49-F238E27FC236}">
                <a16:creationId xmlns:a16="http://schemas.microsoft.com/office/drawing/2014/main" id="{DDBA8D06-DA31-82A7-5242-780D9C94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46" y="4518142"/>
            <a:ext cx="1230974" cy="98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Network switch - Free computer icons">
            <a:extLst>
              <a:ext uri="{FF2B5EF4-FFF2-40B4-BE49-F238E27FC236}">
                <a16:creationId xmlns:a16="http://schemas.microsoft.com/office/drawing/2014/main" id="{CAEED948-CF91-1336-4FED-E6112D8A6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320" y="4518142"/>
            <a:ext cx="983095" cy="98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ost Computer Icons">
            <a:extLst>
              <a:ext uri="{FF2B5EF4-FFF2-40B4-BE49-F238E27FC236}">
                <a16:creationId xmlns:a16="http://schemas.microsoft.com/office/drawing/2014/main" id="{A261A578-DEC4-4273-0889-664B367D8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489" y="4518142"/>
            <a:ext cx="1230974" cy="98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468D810-E51B-7138-494D-669A8A5AE014}"/>
              </a:ext>
            </a:extLst>
          </p:cNvPr>
          <p:cNvSpPr/>
          <p:nvPr/>
        </p:nvSpPr>
        <p:spPr>
          <a:xfrm>
            <a:off x="222046" y="4186731"/>
            <a:ext cx="1173843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4A11C96-565E-99A7-9AAF-697AA2679AE2}"/>
              </a:ext>
            </a:extLst>
          </p:cNvPr>
          <p:cNvSpPr/>
          <p:nvPr/>
        </p:nvSpPr>
        <p:spPr>
          <a:xfrm>
            <a:off x="222045" y="3856209"/>
            <a:ext cx="1173843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535BE43-16FC-E262-5CC0-E1FF6C5FBAD0}"/>
              </a:ext>
            </a:extLst>
          </p:cNvPr>
          <p:cNvSpPr/>
          <p:nvPr/>
        </p:nvSpPr>
        <p:spPr>
          <a:xfrm>
            <a:off x="222045" y="3525689"/>
            <a:ext cx="1173843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163C69E-B984-0CB6-C811-A7472F46E5C2}"/>
              </a:ext>
            </a:extLst>
          </p:cNvPr>
          <p:cNvSpPr/>
          <p:nvPr/>
        </p:nvSpPr>
        <p:spPr>
          <a:xfrm>
            <a:off x="222045" y="2827312"/>
            <a:ext cx="1173843" cy="651596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t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Application</a:t>
            </a:r>
            <a:endParaRPr lang="zh-CN" altLang="en-US" sz="10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6726105-E0F4-B0C3-F035-6346BC84164F}"/>
              </a:ext>
            </a:extLst>
          </p:cNvPr>
          <p:cNvSpPr/>
          <p:nvPr/>
        </p:nvSpPr>
        <p:spPr>
          <a:xfrm>
            <a:off x="271418" y="3180698"/>
            <a:ext cx="1076845" cy="29829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 Lib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DC8A1FF-1F45-9618-6C3A-36B0341AC1E2}"/>
              </a:ext>
            </a:extLst>
          </p:cNvPr>
          <p:cNvSpPr/>
          <p:nvPr/>
        </p:nvSpPr>
        <p:spPr>
          <a:xfrm>
            <a:off x="3149115" y="4179801"/>
            <a:ext cx="1173843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27DF2F5-DCB7-E045-29D0-A921EE543B14}"/>
              </a:ext>
            </a:extLst>
          </p:cNvPr>
          <p:cNvSpPr/>
          <p:nvPr/>
        </p:nvSpPr>
        <p:spPr>
          <a:xfrm>
            <a:off x="3149113" y="3849279"/>
            <a:ext cx="1173843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21BF76B-26E6-554D-34E5-D407BAA6A5CC}"/>
              </a:ext>
            </a:extLst>
          </p:cNvPr>
          <p:cNvSpPr/>
          <p:nvPr/>
        </p:nvSpPr>
        <p:spPr>
          <a:xfrm>
            <a:off x="3149113" y="3518757"/>
            <a:ext cx="1173843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3E6E53F-BC6A-0A61-E092-CE5E95AFE23A}"/>
              </a:ext>
            </a:extLst>
          </p:cNvPr>
          <p:cNvSpPr/>
          <p:nvPr/>
        </p:nvSpPr>
        <p:spPr>
          <a:xfrm>
            <a:off x="3149113" y="2820382"/>
            <a:ext cx="1173843" cy="651596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t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Application</a:t>
            </a:r>
            <a:endParaRPr lang="zh-CN" altLang="en-US" sz="10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D147D32-1380-102F-B835-2AED8E30CBBC}"/>
              </a:ext>
            </a:extLst>
          </p:cNvPr>
          <p:cNvSpPr/>
          <p:nvPr/>
        </p:nvSpPr>
        <p:spPr>
          <a:xfrm>
            <a:off x="3198486" y="3173767"/>
            <a:ext cx="1076845" cy="29829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 Lib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764D87-87DC-82A2-042D-3B02893896DD}"/>
              </a:ext>
            </a:extLst>
          </p:cNvPr>
          <p:cNvSpPr/>
          <p:nvPr/>
        </p:nvSpPr>
        <p:spPr>
          <a:xfrm>
            <a:off x="1841606" y="4179801"/>
            <a:ext cx="937468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74CD97D-45C3-6123-838B-4D075BE4288C}"/>
              </a:ext>
            </a:extLst>
          </p:cNvPr>
          <p:cNvSpPr/>
          <p:nvPr/>
        </p:nvSpPr>
        <p:spPr>
          <a:xfrm>
            <a:off x="1841604" y="3849279"/>
            <a:ext cx="937468" cy="33052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C389CC6-8CAA-742D-95D9-98D2BF12FF35}"/>
              </a:ext>
            </a:extLst>
          </p:cNvPr>
          <p:cNvSpPr/>
          <p:nvPr/>
        </p:nvSpPr>
        <p:spPr>
          <a:xfrm>
            <a:off x="222045" y="5363729"/>
            <a:ext cx="1173843" cy="3305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04EB612-2728-0FC7-5F8C-A1FE4889ADE5}"/>
              </a:ext>
            </a:extLst>
          </p:cNvPr>
          <p:cNvSpPr/>
          <p:nvPr/>
        </p:nvSpPr>
        <p:spPr>
          <a:xfrm>
            <a:off x="1696427" y="5363727"/>
            <a:ext cx="1173842" cy="3305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 device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384E500-741E-B9C7-7E0A-61F87D5391CF}"/>
              </a:ext>
            </a:extLst>
          </p:cNvPr>
          <p:cNvSpPr/>
          <p:nvPr/>
        </p:nvSpPr>
        <p:spPr>
          <a:xfrm>
            <a:off x="3101951" y="5363726"/>
            <a:ext cx="1173843" cy="3305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7422CA0-2CFD-589B-D718-1A241E78CA16}"/>
              </a:ext>
            </a:extLst>
          </p:cNvPr>
          <p:cNvSpPr txBox="1"/>
          <p:nvPr/>
        </p:nvSpPr>
        <p:spPr>
          <a:xfrm>
            <a:off x="4342187" y="4150879"/>
            <a:ext cx="1559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Device Vendor</a:t>
            </a:r>
            <a:endParaRPr kumimoji="1" lang="zh-CN" altLang="en-US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39DD54F-8978-ECC0-CD01-F59604CEA3A0}"/>
              </a:ext>
            </a:extLst>
          </p:cNvPr>
          <p:cNvSpPr txBox="1"/>
          <p:nvPr/>
        </p:nvSpPr>
        <p:spPr>
          <a:xfrm>
            <a:off x="4342187" y="378757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ISP</a:t>
            </a:r>
            <a:endParaRPr kumimoji="1" lang="zh-CN" altLang="en-US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98E67B4-AAD1-1025-1440-CF33D0C00F9E}"/>
              </a:ext>
            </a:extLst>
          </p:cNvPr>
          <p:cNvSpPr txBox="1"/>
          <p:nvPr/>
        </p:nvSpPr>
        <p:spPr>
          <a:xfrm>
            <a:off x="4342187" y="3487448"/>
            <a:ext cx="1200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OS Vendor</a:t>
            </a:r>
            <a:endParaRPr kumimoji="1" lang="zh-CN" altLang="en-US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C9786E3-5CC8-25EF-BB8C-0C3DEC2B65C9}"/>
              </a:ext>
            </a:extLst>
          </p:cNvPr>
          <p:cNvSpPr txBox="1"/>
          <p:nvPr/>
        </p:nvSpPr>
        <p:spPr>
          <a:xfrm>
            <a:off x="4342187" y="2974107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Content Provider</a:t>
            </a:r>
            <a:endParaRPr kumimoji="1" lang="zh-CN" altLang="en-US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0594F58-6AF5-05A5-56D4-89F8AFBC1866}"/>
              </a:ext>
            </a:extLst>
          </p:cNvPr>
          <p:cNvSpPr txBox="1"/>
          <p:nvPr/>
        </p:nvSpPr>
        <p:spPr>
          <a:xfrm>
            <a:off x="11149737" y="3403093"/>
            <a:ext cx="889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New </a:t>
            </a:r>
            <a:br>
              <a:rPr kumimoji="1"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1"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Infra</a:t>
            </a:r>
            <a:br>
              <a:rPr kumimoji="1"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1"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Vendor</a:t>
            </a:r>
            <a:endParaRPr kumimoji="1" lang="zh-CN" altLang="en-US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921B35C-0A8F-4AFE-FF56-96C54E8CE3A8}"/>
              </a:ext>
            </a:extLst>
          </p:cNvPr>
          <p:cNvSpPr/>
          <p:nvPr/>
        </p:nvSpPr>
        <p:spPr>
          <a:xfrm>
            <a:off x="8207727" y="5268982"/>
            <a:ext cx="1247008" cy="345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 Device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31" name="Picture 2" descr="Host Computer Icons">
            <a:extLst>
              <a:ext uri="{FF2B5EF4-FFF2-40B4-BE49-F238E27FC236}">
                <a16:creationId xmlns:a16="http://schemas.microsoft.com/office/drawing/2014/main" id="{858CB121-C1EE-00D0-556F-2949089A5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31" y="4467257"/>
            <a:ext cx="1247009" cy="9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Network switch - Free computer icons">
            <a:extLst>
              <a:ext uri="{FF2B5EF4-FFF2-40B4-BE49-F238E27FC236}">
                <a16:creationId xmlns:a16="http://schemas.microsoft.com/office/drawing/2014/main" id="{DEECCA39-A0B8-6C2D-578D-D57F887F0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515" y="4467257"/>
            <a:ext cx="952168" cy="9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ost Computer Icons">
            <a:extLst>
              <a:ext uri="{FF2B5EF4-FFF2-40B4-BE49-F238E27FC236}">
                <a16:creationId xmlns:a16="http://schemas.microsoft.com/office/drawing/2014/main" id="{9582F873-008F-ABEF-F0C3-4449D0DD9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002" y="4467257"/>
            <a:ext cx="1247009" cy="9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F00B9274-BEDF-0606-BEBE-6E8BB6AB3AF1}"/>
              </a:ext>
            </a:extLst>
          </p:cNvPr>
          <p:cNvSpPr/>
          <p:nvPr/>
        </p:nvSpPr>
        <p:spPr>
          <a:xfrm>
            <a:off x="6696116" y="5273100"/>
            <a:ext cx="1189134" cy="314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C85A11C-6135-3CFF-B68C-EE0CEB271083}"/>
              </a:ext>
            </a:extLst>
          </p:cNvPr>
          <p:cNvSpPr/>
          <p:nvPr/>
        </p:nvSpPr>
        <p:spPr>
          <a:xfrm>
            <a:off x="9747198" y="5273098"/>
            <a:ext cx="1189134" cy="314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75FE1C7-79CB-5074-7071-86CBA7D21FBC}"/>
              </a:ext>
            </a:extLst>
          </p:cNvPr>
          <p:cNvSpPr/>
          <p:nvPr/>
        </p:nvSpPr>
        <p:spPr>
          <a:xfrm>
            <a:off x="9792877" y="2849291"/>
            <a:ext cx="1189134" cy="314987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Application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B07B9C4-6A27-EC2B-9C3E-8B286B666682}"/>
              </a:ext>
            </a:extLst>
          </p:cNvPr>
          <p:cNvSpPr/>
          <p:nvPr/>
        </p:nvSpPr>
        <p:spPr>
          <a:xfrm>
            <a:off x="6694426" y="3296563"/>
            <a:ext cx="1189134" cy="116324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Lib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9DBA8861-7F38-B699-685C-EF4CF2F7B3B3}"/>
              </a:ext>
            </a:extLst>
          </p:cNvPr>
          <p:cNvSpPr/>
          <p:nvPr/>
        </p:nvSpPr>
        <p:spPr>
          <a:xfrm>
            <a:off x="6694427" y="2844761"/>
            <a:ext cx="1189134" cy="314987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Application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7800BE72-18D9-98AB-C6FB-A6100FA3F2A6}"/>
              </a:ext>
            </a:extLst>
          </p:cNvPr>
          <p:cNvSpPr/>
          <p:nvPr/>
        </p:nvSpPr>
        <p:spPr>
          <a:xfrm>
            <a:off x="9791187" y="3296563"/>
            <a:ext cx="1189134" cy="116324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18000" rIns="36000" rtlCol="0" anchor="ctr"/>
          <a:lstStyle/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Lib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6454C2B-5E7E-87DE-6C10-8761E0E52330}"/>
              </a:ext>
            </a:extLst>
          </p:cNvPr>
          <p:cNvSpPr/>
          <p:nvPr/>
        </p:nvSpPr>
        <p:spPr>
          <a:xfrm>
            <a:off x="8248074" y="3292166"/>
            <a:ext cx="1189133" cy="1163242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Lib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3" name="右大括号 52">
            <a:extLst>
              <a:ext uri="{FF2B5EF4-FFF2-40B4-BE49-F238E27FC236}">
                <a16:creationId xmlns:a16="http://schemas.microsoft.com/office/drawing/2014/main" id="{CCCB946A-D6E4-A0CB-A421-7A9E4954C545}"/>
              </a:ext>
            </a:extLst>
          </p:cNvPr>
          <p:cNvSpPr/>
          <p:nvPr/>
        </p:nvSpPr>
        <p:spPr>
          <a:xfrm>
            <a:off x="11085115" y="3292167"/>
            <a:ext cx="107357" cy="1145182"/>
          </a:xfrm>
          <a:prstGeom prst="rightBrace">
            <a:avLst>
              <a:gd name="adj1" fmla="val 108508"/>
              <a:gd name="adj2" fmla="val 50000"/>
            </a:avLst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箭头: 右 53">
            <a:extLst>
              <a:ext uri="{FF2B5EF4-FFF2-40B4-BE49-F238E27FC236}">
                <a16:creationId xmlns:a16="http://schemas.microsoft.com/office/drawing/2014/main" id="{AFA74751-AFD9-6EF5-E0BD-0F0393344FA3}"/>
              </a:ext>
            </a:extLst>
          </p:cNvPr>
          <p:cNvSpPr/>
          <p:nvPr/>
        </p:nvSpPr>
        <p:spPr>
          <a:xfrm>
            <a:off x="5186111" y="4814310"/>
            <a:ext cx="1025954" cy="5805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B0DB3D9-114F-C032-5852-BAAC604F4644}"/>
              </a:ext>
            </a:extLst>
          </p:cNvPr>
          <p:cNvSpPr txBox="1"/>
          <p:nvPr/>
        </p:nvSpPr>
        <p:spPr>
          <a:xfrm>
            <a:off x="638186" y="5930551"/>
            <a:ext cx="3290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9CDEB6DD-29C4-5994-E9B4-7EAF1C2611FB}"/>
              </a:ext>
            </a:extLst>
          </p:cNvPr>
          <p:cNvSpPr txBox="1"/>
          <p:nvPr/>
        </p:nvSpPr>
        <p:spPr>
          <a:xfrm>
            <a:off x="7186069" y="5930550"/>
            <a:ext cx="3797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CN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Network</a:t>
            </a:r>
            <a:r>
              <a:rPr lang="zh-CN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endParaRPr lang="zh-CN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08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B2C53-E9F5-DA89-F7AF-D3FD1126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14C464-5876-7798-C805-5946B351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CB23B-2A72-9AF7-B5E0-85951605A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Background</a:t>
            </a:r>
          </a:p>
          <a:p>
            <a:r>
              <a:rPr lang="en-US" altLang="zh-CN" dirty="0">
                <a:solidFill>
                  <a:srgbClr val="C00000"/>
                </a:solidFill>
              </a:rPr>
              <a:t>Enforce In-network Collective Communication on Ethernet</a:t>
            </a:r>
          </a:p>
          <a:p>
            <a:r>
              <a:rPr lang="en-US" altLang="zh-CN" dirty="0"/>
              <a:t>A New INC Case for Context Parallelism</a:t>
            </a:r>
          </a:p>
          <a:p>
            <a:r>
              <a:rPr lang="en-US" altLang="zh-CN" dirty="0"/>
              <a:t>Conclusion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箭头: 左 3">
            <a:extLst>
              <a:ext uri="{FF2B5EF4-FFF2-40B4-BE49-F238E27FC236}">
                <a16:creationId xmlns:a16="http://schemas.microsoft.com/office/drawing/2014/main" id="{5466F0C4-48CA-845D-299F-751FB6A89096}"/>
              </a:ext>
            </a:extLst>
          </p:cNvPr>
          <p:cNvSpPr/>
          <p:nvPr/>
        </p:nvSpPr>
        <p:spPr>
          <a:xfrm>
            <a:off x="9894207" y="1439182"/>
            <a:ext cx="971550" cy="70167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D95423B-2382-B304-7B37-DF11059CF892}"/>
              </a:ext>
            </a:extLst>
          </p:cNvPr>
          <p:cNvSpPr txBox="1"/>
          <p:nvPr/>
        </p:nvSpPr>
        <p:spPr>
          <a:xfrm>
            <a:off x="523487" y="5989768"/>
            <a:ext cx="10167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Eth+ Consortium,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In-network Collective Specification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</a:t>
            </a:r>
          </a:p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Yuan et al.,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EPIC: Abstraction and Polymorphism of In-Network Collectives on Ethernet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SIGCOMM 2026 (PKU, etc.)</a:t>
            </a:r>
            <a:endParaRPr lang="zh-CN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571B70B-322A-7AFC-A144-58334BB40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667" y="2645361"/>
            <a:ext cx="4758911" cy="32974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9240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609BA-F914-66FE-F3D9-41806E638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F2F278-6CEB-3E38-0904-47EBFF7FC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Initial Vision Revisited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8B2B89-FE89-AB3D-29F7-D4CDF7D893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sz="3600" dirty="0"/>
              <a:t>Intuition: cross-layer construction for performance gain</a:t>
            </a:r>
            <a:endParaRPr lang="zh-CN" altLang="en-US" sz="3600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112BE5E-7063-B735-8209-D3346EF5FBAB}"/>
              </a:ext>
            </a:extLst>
          </p:cNvPr>
          <p:cNvSpPr txBox="1"/>
          <p:nvPr/>
        </p:nvSpPr>
        <p:spPr>
          <a:xfrm>
            <a:off x="1846942" y="5505217"/>
            <a:ext cx="8567057" cy="10000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Too few such vendors to handle all layers.</a:t>
            </a:r>
          </a:p>
        </p:txBody>
      </p:sp>
      <p:sp>
        <p:nvSpPr>
          <p:cNvPr id="19" name="对话气泡: 矩形 18">
            <a:extLst>
              <a:ext uri="{FF2B5EF4-FFF2-40B4-BE49-F238E27FC236}">
                <a16:creationId xmlns:a16="http://schemas.microsoft.com/office/drawing/2014/main" id="{EAF671AE-2488-F35F-8819-83B129BC505A}"/>
              </a:ext>
            </a:extLst>
          </p:cNvPr>
          <p:cNvSpPr/>
          <p:nvPr/>
        </p:nvSpPr>
        <p:spPr>
          <a:xfrm>
            <a:off x="7790866" y="3767665"/>
            <a:ext cx="3432628" cy="508242"/>
          </a:xfrm>
          <a:prstGeom prst="wedgeRectCallout">
            <a:avLst>
              <a:gd name="adj1" fmla="val -20252"/>
              <a:gd name="adj2" fmla="val -12288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rgbClr val="7030A0"/>
                </a:solidFill>
              </a:rPr>
              <a:t>This seldom happens</a:t>
            </a:r>
            <a:endParaRPr lang="zh-CN" altLang="en-US" sz="2800" dirty="0">
              <a:solidFill>
                <a:srgbClr val="7030A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DB53FBD-F4E5-01C8-BBFC-43C93953844E}"/>
              </a:ext>
            </a:extLst>
          </p:cNvPr>
          <p:cNvSpPr txBox="1"/>
          <p:nvPr/>
        </p:nvSpPr>
        <p:spPr>
          <a:xfrm>
            <a:off x="7686793" y="3060396"/>
            <a:ext cx="3432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New Infrastructure Vendor</a:t>
            </a:r>
            <a:endParaRPr kumimoji="1" lang="zh-CN" altLang="en-US" sz="2000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1D65A7F-909B-9A19-59EE-EE468287B3B4}"/>
              </a:ext>
            </a:extLst>
          </p:cNvPr>
          <p:cNvSpPr/>
          <p:nvPr/>
        </p:nvSpPr>
        <p:spPr>
          <a:xfrm>
            <a:off x="3923283" y="4588137"/>
            <a:ext cx="1585679" cy="345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 Device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22" name="Picture 2" descr="Host Computer Icons">
            <a:extLst>
              <a:ext uri="{FF2B5EF4-FFF2-40B4-BE49-F238E27FC236}">
                <a16:creationId xmlns:a16="http://schemas.microsoft.com/office/drawing/2014/main" id="{DB62720A-D722-0E2F-2603-6096F9FD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58" y="3786412"/>
            <a:ext cx="1247009" cy="9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Network switch - Free computer icons">
            <a:extLst>
              <a:ext uri="{FF2B5EF4-FFF2-40B4-BE49-F238E27FC236}">
                <a16:creationId xmlns:a16="http://schemas.microsoft.com/office/drawing/2014/main" id="{C8230A0A-E7F8-3AE6-84DF-756A93756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642" y="3786412"/>
            <a:ext cx="952168" cy="9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ost Computer Icons">
            <a:extLst>
              <a:ext uri="{FF2B5EF4-FFF2-40B4-BE49-F238E27FC236}">
                <a16:creationId xmlns:a16="http://schemas.microsoft.com/office/drawing/2014/main" id="{8E1A41B9-B053-97F7-D690-FCBA0C677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029" y="3786412"/>
            <a:ext cx="1247009" cy="93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AE7843DB-6BAC-36E0-17B7-9435838ADDD1}"/>
              </a:ext>
            </a:extLst>
          </p:cNvPr>
          <p:cNvSpPr/>
          <p:nvPr/>
        </p:nvSpPr>
        <p:spPr>
          <a:xfrm>
            <a:off x="1989240" y="4592255"/>
            <a:ext cx="1512087" cy="314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F155C8A-8F2A-A621-0ADA-6BAC5E66C17B}"/>
              </a:ext>
            </a:extLst>
          </p:cNvPr>
          <p:cNvSpPr/>
          <p:nvPr/>
        </p:nvSpPr>
        <p:spPr>
          <a:xfrm>
            <a:off x="5903922" y="4592253"/>
            <a:ext cx="1512087" cy="314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E057D71-B853-70E3-6617-756DCABC3053}"/>
              </a:ext>
            </a:extLst>
          </p:cNvPr>
          <p:cNvSpPr/>
          <p:nvPr/>
        </p:nvSpPr>
        <p:spPr>
          <a:xfrm>
            <a:off x="5949601" y="2168446"/>
            <a:ext cx="1512087" cy="314987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Application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27FB8BF-5FCD-F473-22D1-2C556BBEFDED}"/>
              </a:ext>
            </a:extLst>
          </p:cNvPr>
          <p:cNvSpPr/>
          <p:nvPr/>
        </p:nvSpPr>
        <p:spPr>
          <a:xfrm>
            <a:off x="1987550" y="2666648"/>
            <a:ext cx="1512087" cy="1112311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Lib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71E2DB0-DFE6-058E-453D-9CD7C3B52664}"/>
              </a:ext>
            </a:extLst>
          </p:cNvPr>
          <p:cNvSpPr/>
          <p:nvPr/>
        </p:nvSpPr>
        <p:spPr>
          <a:xfrm>
            <a:off x="1987551" y="2163916"/>
            <a:ext cx="1512087" cy="314987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Application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4A1EF07-5C13-DC7D-92D6-5B9047915120}"/>
              </a:ext>
            </a:extLst>
          </p:cNvPr>
          <p:cNvSpPr/>
          <p:nvPr/>
        </p:nvSpPr>
        <p:spPr>
          <a:xfrm>
            <a:off x="5947911" y="2666648"/>
            <a:ext cx="1512087" cy="1112311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18000" rIns="36000" rtlCol="0" anchor="ctr"/>
          <a:lstStyle/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Lib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EBC1643-A66D-F474-35F4-F9EEAD456E60}"/>
              </a:ext>
            </a:extLst>
          </p:cNvPr>
          <p:cNvSpPr/>
          <p:nvPr/>
        </p:nvSpPr>
        <p:spPr>
          <a:xfrm>
            <a:off x="3979349" y="2662251"/>
            <a:ext cx="1512086" cy="1112311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Comm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Lib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Transport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Link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20DBFDD-42CD-0C9D-B0EC-28BD023E7B2C}"/>
              </a:ext>
            </a:extLst>
          </p:cNvPr>
          <p:cNvSpPr txBox="1"/>
          <p:nvPr/>
        </p:nvSpPr>
        <p:spPr>
          <a:xfrm>
            <a:off x="7507745" y="2139537"/>
            <a:ext cx="1941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0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Content Provider</a:t>
            </a:r>
            <a:endParaRPr kumimoji="1" lang="zh-CN" altLang="en-US" sz="20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3" name="右大括号 32">
            <a:extLst>
              <a:ext uri="{FF2B5EF4-FFF2-40B4-BE49-F238E27FC236}">
                <a16:creationId xmlns:a16="http://schemas.microsoft.com/office/drawing/2014/main" id="{C36BB592-65E1-4F65-1919-5BD08864B5B9}"/>
              </a:ext>
            </a:extLst>
          </p:cNvPr>
          <p:cNvSpPr/>
          <p:nvPr/>
        </p:nvSpPr>
        <p:spPr>
          <a:xfrm>
            <a:off x="7564792" y="2756418"/>
            <a:ext cx="107357" cy="1000085"/>
          </a:xfrm>
          <a:prstGeom prst="rightBrace">
            <a:avLst>
              <a:gd name="adj1" fmla="val 108508"/>
              <a:gd name="adj2" fmla="val 50000"/>
            </a:avLst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55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0D367E-3EE2-7EE7-3243-A447133D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Problem 1: Cross-layer system </a:t>
            </a:r>
            <a:r>
              <a:rPr lang="en-US" altLang="zh-CN" sz="4000" dirty="0">
                <a:solidFill>
                  <a:srgbClr val="C00000"/>
                </a:solidFill>
              </a:rPr>
              <a:t>vs</a:t>
            </a:r>
            <a:r>
              <a:rPr lang="en-US" altLang="zh-CN" sz="4000" dirty="0"/>
              <a:t> Open ecosystem</a:t>
            </a:r>
            <a:endParaRPr lang="zh-CN" altLang="en-US" sz="4000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E6F5BD3-A9FB-3597-4E5C-5C08980FD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INC is cross-layer, including</a:t>
            </a:r>
          </a:p>
          <a:p>
            <a:pPr lvl="1"/>
            <a:r>
              <a:rPr lang="en-US" altLang="zh-CN" dirty="0"/>
              <a:t>CCL, protocol stack, NIC, switch, network controller	</a:t>
            </a:r>
          </a:p>
          <a:p>
            <a:r>
              <a:rPr lang="en-US" altLang="zh-CN" dirty="0"/>
              <a:t>Ethernet is an open ecosystem. INC</a:t>
            </a:r>
            <a:r>
              <a:rPr lang="zh-CN" altLang="en-US" dirty="0"/>
              <a:t> </a:t>
            </a:r>
            <a:r>
              <a:rPr lang="en-US" altLang="zh-CN" dirty="0"/>
              <a:t>spans econiches:</a:t>
            </a:r>
          </a:p>
          <a:p>
            <a:pPr lvl="1"/>
            <a:r>
              <a:rPr lang="en-US" altLang="zh-CN" dirty="0"/>
              <a:t>CCL developer, protocol stack developer, NIC vendor, switch vendor, network controller developer</a:t>
            </a:r>
          </a:p>
          <a:p>
            <a:r>
              <a:rPr lang="en-US" altLang="zh-CN" dirty="0">
                <a:solidFill>
                  <a:srgbClr val="C00000"/>
                </a:solidFill>
              </a:rPr>
              <a:t>Concerns for a single party:</a:t>
            </a:r>
          </a:p>
          <a:p>
            <a:pPr lvl="1"/>
            <a:r>
              <a:rPr lang="en-US" altLang="zh-CN" dirty="0"/>
              <a:t>Single party cannot complete the whole system and obtain the gain.</a:t>
            </a:r>
          </a:p>
          <a:p>
            <a:pPr lvl="1"/>
            <a:r>
              <a:rPr lang="en-US" altLang="zh-CN" dirty="0"/>
              <a:t>Adding new functions in each functional scope is expensive.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0BF5CFE-E330-E5E7-BFF7-E9113327B0E6}"/>
              </a:ext>
            </a:extLst>
          </p:cNvPr>
          <p:cNvSpPr txBox="1"/>
          <p:nvPr/>
        </p:nvSpPr>
        <p:spPr>
          <a:xfrm>
            <a:off x="1825172" y="4963887"/>
            <a:ext cx="8567057" cy="13672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Poor return-on-investment (ROI) deters vendors from committing resources.</a:t>
            </a:r>
          </a:p>
        </p:txBody>
      </p:sp>
    </p:spTree>
    <p:extLst>
      <p:ext uri="{BB962C8B-B14F-4D97-AF65-F5344CB8AC3E}">
        <p14:creationId xmlns:p14="http://schemas.microsoft.com/office/powerpoint/2010/main" val="4183891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B9C80B-28C2-F8EC-A2B4-DCDE7DD4D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 2: Switch vendors differ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2835F9-4CC4-6148-4002-6F8A36465A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Type-I: Some vendors build both switches and NICs (RoCE)</a:t>
            </a:r>
          </a:p>
          <a:p>
            <a:r>
              <a:rPr lang="en-US" altLang="zh-CN" dirty="0"/>
              <a:t>Type-II: Some vendors only build switches</a:t>
            </a:r>
          </a:p>
          <a:p>
            <a:r>
              <a:rPr lang="en-US" altLang="zh-CN" dirty="0"/>
              <a:t>An INC design requiring RoCE stack would prevent type-II vendors.</a:t>
            </a:r>
          </a:p>
          <a:p>
            <a:r>
              <a:rPr lang="en-US" altLang="zh-CN" dirty="0"/>
              <a:t>Many NIC vendors are building RoCE NICs.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63A4AFA-F0AA-FDA4-4DA3-E51D8F2BBB51}"/>
              </a:ext>
            </a:extLst>
          </p:cNvPr>
          <p:cNvSpPr txBox="1"/>
          <p:nvPr/>
        </p:nvSpPr>
        <p:spPr>
          <a:xfrm>
            <a:off x="1825172" y="4963887"/>
            <a:ext cx="8567057" cy="13672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CN" sz="36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Type-II vendors cannot follow type-I vendors’ technical approach</a:t>
            </a:r>
          </a:p>
        </p:txBody>
      </p:sp>
    </p:spTree>
    <p:extLst>
      <p:ext uri="{BB962C8B-B14F-4D97-AF65-F5344CB8AC3E}">
        <p14:creationId xmlns:p14="http://schemas.microsoft.com/office/powerpoint/2010/main" val="1790091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4CD60E-BFD5-72C4-5892-DBAD0F9ED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Solution: Unified Abstraction, Polymorphic Realization</a:t>
            </a:r>
            <a:endParaRPr lang="zh-CN" altLang="en-US" sz="3600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EEA279-E9E4-784E-8643-6F2FAA7F6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Unified Abstraction: break upstream-downstream vendor lock-in</a:t>
            </a:r>
          </a:p>
          <a:p>
            <a:pPr lvl="1"/>
            <a:r>
              <a:rPr lang="en-US" altLang="zh-CN" dirty="0"/>
              <a:t>More choices for one vendor</a:t>
            </a:r>
          </a:p>
          <a:p>
            <a:r>
              <a:rPr lang="en-US" altLang="zh-CN" dirty="0"/>
              <a:t>Polymorphic Realization: multiple vendors for each econiche</a:t>
            </a:r>
          </a:p>
          <a:p>
            <a:pPr lvl="1"/>
            <a:r>
              <a:rPr lang="en-US" altLang="zh-CN" dirty="0"/>
              <a:t>Reduce investment</a:t>
            </a:r>
            <a:endParaRPr lang="zh-CN" altLang="en-US" dirty="0"/>
          </a:p>
        </p:txBody>
      </p:sp>
      <p:cxnSp>
        <p:nvCxnSpPr>
          <p:cNvPr id="151" name="直接连接符 150">
            <a:extLst>
              <a:ext uri="{FF2B5EF4-FFF2-40B4-BE49-F238E27FC236}">
                <a16:creationId xmlns:a16="http://schemas.microsoft.com/office/drawing/2014/main" id="{58E515DC-5F86-61B0-6666-60CDF14D30C3}"/>
              </a:ext>
            </a:extLst>
          </p:cNvPr>
          <p:cNvCxnSpPr>
            <a:cxnSpLocks/>
          </p:cNvCxnSpPr>
          <p:nvPr/>
        </p:nvCxnSpPr>
        <p:spPr>
          <a:xfrm flipV="1">
            <a:off x="10427018" y="3588648"/>
            <a:ext cx="0" cy="933450"/>
          </a:xfrm>
          <a:prstGeom prst="line">
            <a:avLst/>
          </a:prstGeom>
          <a:noFill/>
          <a:ln w="25400" cap="flat" cmpd="sng" algn="ctr">
            <a:solidFill>
              <a:srgbClr val="E8E8E8">
                <a:lumMod val="75000"/>
              </a:srgbClr>
            </a:solidFill>
            <a:prstDash val="solid"/>
            <a:miter lim="800000"/>
          </a:ln>
          <a:effectLst/>
        </p:spPr>
      </p:cxnSp>
      <p:cxnSp>
        <p:nvCxnSpPr>
          <p:cNvPr id="152" name="直接连接符 151">
            <a:extLst>
              <a:ext uri="{FF2B5EF4-FFF2-40B4-BE49-F238E27FC236}">
                <a16:creationId xmlns:a16="http://schemas.microsoft.com/office/drawing/2014/main" id="{EF105C2F-3480-8A53-A016-A7F48F397760}"/>
              </a:ext>
            </a:extLst>
          </p:cNvPr>
          <p:cNvCxnSpPr>
            <a:cxnSpLocks/>
          </p:cNvCxnSpPr>
          <p:nvPr/>
        </p:nvCxnSpPr>
        <p:spPr>
          <a:xfrm flipV="1">
            <a:off x="5628640" y="3382908"/>
            <a:ext cx="0" cy="933450"/>
          </a:xfrm>
          <a:prstGeom prst="line">
            <a:avLst/>
          </a:prstGeom>
          <a:noFill/>
          <a:ln w="38100" cap="flat" cmpd="sng" algn="ctr">
            <a:solidFill>
              <a:srgbClr val="15608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53" name="直接连接符 152">
            <a:extLst>
              <a:ext uri="{FF2B5EF4-FFF2-40B4-BE49-F238E27FC236}">
                <a16:creationId xmlns:a16="http://schemas.microsoft.com/office/drawing/2014/main" id="{C68365DB-B3DE-A2A0-B0D1-14623186E347}"/>
              </a:ext>
            </a:extLst>
          </p:cNvPr>
          <p:cNvCxnSpPr>
            <a:cxnSpLocks/>
          </p:cNvCxnSpPr>
          <p:nvPr/>
        </p:nvCxnSpPr>
        <p:spPr>
          <a:xfrm flipH="1" flipV="1">
            <a:off x="6620510" y="3647068"/>
            <a:ext cx="2400300" cy="717550"/>
          </a:xfrm>
          <a:prstGeom prst="line">
            <a:avLst/>
          </a:prstGeom>
          <a:noFill/>
          <a:ln w="38100" cap="flat" cmpd="sng" algn="ctr">
            <a:solidFill>
              <a:srgbClr val="15608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54" name="直接连接符 153">
            <a:extLst>
              <a:ext uri="{FF2B5EF4-FFF2-40B4-BE49-F238E27FC236}">
                <a16:creationId xmlns:a16="http://schemas.microsoft.com/office/drawing/2014/main" id="{F4BCA9FB-EE75-CB65-2EBE-CE00A27530AA}"/>
              </a:ext>
            </a:extLst>
          </p:cNvPr>
          <p:cNvCxnSpPr>
            <a:cxnSpLocks/>
          </p:cNvCxnSpPr>
          <p:nvPr/>
        </p:nvCxnSpPr>
        <p:spPr>
          <a:xfrm flipV="1">
            <a:off x="6734017" y="3647068"/>
            <a:ext cx="2538253" cy="717550"/>
          </a:xfrm>
          <a:prstGeom prst="line">
            <a:avLst/>
          </a:prstGeom>
          <a:noFill/>
          <a:ln w="25400" cap="flat" cmpd="sng" algn="ctr">
            <a:solidFill>
              <a:srgbClr val="E8E8E8">
                <a:lumMod val="75000"/>
              </a:srgbClr>
            </a:solidFill>
            <a:prstDash val="solid"/>
            <a:miter lim="800000"/>
          </a:ln>
          <a:effectLst/>
        </p:spPr>
      </p:cxn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4FC4764B-205A-C66B-F0BD-DC4692D11F10}"/>
              </a:ext>
            </a:extLst>
          </p:cNvPr>
          <p:cNvCxnSpPr>
            <a:cxnSpLocks/>
          </p:cNvCxnSpPr>
          <p:nvPr/>
        </p:nvCxnSpPr>
        <p:spPr>
          <a:xfrm flipV="1">
            <a:off x="8951436" y="4650368"/>
            <a:ext cx="0" cy="933450"/>
          </a:xfrm>
          <a:prstGeom prst="line">
            <a:avLst/>
          </a:prstGeom>
          <a:noFill/>
          <a:ln w="38100" cap="flat" cmpd="sng" algn="ctr">
            <a:solidFill>
              <a:srgbClr val="15608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56" name="直接连接符 155">
            <a:extLst>
              <a:ext uri="{FF2B5EF4-FFF2-40B4-BE49-F238E27FC236}">
                <a16:creationId xmlns:a16="http://schemas.microsoft.com/office/drawing/2014/main" id="{2D427FA2-00B0-D030-6F17-C7B9FF0EE5AE}"/>
              </a:ext>
            </a:extLst>
          </p:cNvPr>
          <p:cNvCxnSpPr>
            <a:cxnSpLocks/>
          </p:cNvCxnSpPr>
          <p:nvPr/>
        </p:nvCxnSpPr>
        <p:spPr>
          <a:xfrm flipV="1">
            <a:off x="10427018" y="4726568"/>
            <a:ext cx="0" cy="933450"/>
          </a:xfrm>
          <a:prstGeom prst="line">
            <a:avLst/>
          </a:prstGeom>
          <a:noFill/>
          <a:ln w="38100" cap="flat" cmpd="sng" algn="ctr">
            <a:solidFill>
              <a:srgbClr val="15608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57" name="直接连接符 156">
            <a:extLst>
              <a:ext uri="{FF2B5EF4-FFF2-40B4-BE49-F238E27FC236}">
                <a16:creationId xmlns:a16="http://schemas.microsoft.com/office/drawing/2014/main" id="{24ADE57D-B803-5907-B1D7-86C5D1349B97}"/>
              </a:ext>
            </a:extLst>
          </p:cNvPr>
          <p:cNvCxnSpPr>
            <a:cxnSpLocks/>
          </p:cNvCxnSpPr>
          <p:nvPr/>
        </p:nvCxnSpPr>
        <p:spPr>
          <a:xfrm flipV="1">
            <a:off x="5628640" y="4650368"/>
            <a:ext cx="0" cy="933450"/>
          </a:xfrm>
          <a:prstGeom prst="line">
            <a:avLst/>
          </a:prstGeom>
          <a:noFill/>
          <a:ln w="38100" cap="flat" cmpd="sng" algn="ctr">
            <a:solidFill>
              <a:srgbClr val="15608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58" name="直接连接符 157">
            <a:extLst>
              <a:ext uri="{FF2B5EF4-FFF2-40B4-BE49-F238E27FC236}">
                <a16:creationId xmlns:a16="http://schemas.microsoft.com/office/drawing/2014/main" id="{9DF3003F-10F0-0F17-6DDA-83E8429A9532}"/>
              </a:ext>
            </a:extLst>
          </p:cNvPr>
          <p:cNvCxnSpPr>
            <a:cxnSpLocks/>
          </p:cNvCxnSpPr>
          <p:nvPr/>
        </p:nvCxnSpPr>
        <p:spPr>
          <a:xfrm flipV="1">
            <a:off x="7022465" y="4688468"/>
            <a:ext cx="0" cy="933450"/>
          </a:xfrm>
          <a:prstGeom prst="line">
            <a:avLst/>
          </a:prstGeom>
          <a:noFill/>
          <a:ln w="38100" cap="flat" cmpd="sng" algn="ctr">
            <a:solidFill>
              <a:srgbClr val="156082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159" name="矩形 158">
            <a:extLst>
              <a:ext uri="{FF2B5EF4-FFF2-40B4-BE49-F238E27FC236}">
                <a16:creationId xmlns:a16="http://schemas.microsoft.com/office/drawing/2014/main" id="{7384921F-F7C3-7779-9D31-61ED0780BDC5}"/>
              </a:ext>
            </a:extLst>
          </p:cNvPr>
          <p:cNvSpPr/>
          <p:nvPr/>
        </p:nvSpPr>
        <p:spPr>
          <a:xfrm>
            <a:off x="5048250" y="5369834"/>
            <a:ext cx="1079500" cy="546161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 1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23D02926-49A2-1EE6-D3B4-65BE77C04832}"/>
              </a:ext>
            </a:extLst>
          </p:cNvPr>
          <p:cNvSpPr/>
          <p:nvPr/>
        </p:nvSpPr>
        <p:spPr>
          <a:xfrm>
            <a:off x="6470650" y="5369834"/>
            <a:ext cx="1079500" cy="546161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 2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7FEA1CB6-387C-3087-E881-3DF618F1A406}"/>
              </a:ext>
            </a:extLst>
          </p:cNvPr>
          <p:cNvSpPr/>
          <p:nvPr/>
        </p:nvSpPr>
        <p:spPr>
          <a:xfrm>
            <a:off x="8439150" y="5369834"/>
            <a:ext cx="1079500" cy="546161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 3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2" name="矩形 161">
            <a:extLst>
              <a:ext uri="{FF2B5EF4-FFF2-40B4-BE49-F238E27FC236}">
                <a16:creationId xmlns:a16="http://schemas.microsoft.com/office/drawing/2014/main" id="{C6390A48-1E7A-F64F-E3D0-2F8E1C30632B}"/>
              </a:ext>
            </a:extLst>
          </p:cNvPr>
          <p:cNvSpPr/>
          <p:nvPr/>
        </p:nvSpPr>
        <p:spPr>
          <a:xfrm>
            <a:off x="9861550" y="5369834"/>
            <a:ext cx="1079500" cy="546161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host 4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id="{0DE95CAB-E415-1014-F6C7-08E82E5A2A41}"/>
              </a:ext>
            </a:extLst>
          </p:cNvPr>
          <p:cNvSpPr/>
          <p:nvPr/>
        </p:nvSpPr>
        <p:spPr>
          <a:xfrm>
            <a:off x="5048249" y="4294767"/>
            <a:ext cx="2538253" cy="546161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rtlCol="0" anchor="t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 1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4" name="矩形 163">
            <a:extLst>
              <a:ext uri="{FF2B5EF4-FFF2-40B4-BE49-F238E27FC236}">
                <a16:creationId xmlns:a16="http://schemas.microsoft.com/office/drawing/2014/main" id="{D591FDB4-5228-1255-FA14-B9F8F6992F40}"/>
              </a:ext>
            </a:extLst>
          </p:cNvPr>
          <p:cNvSpPr/>
          <p:nvPr/>
        </p:nvSpPr>
        <p:spPr>
          <a:xfrm>
            <a:off x="8439150" y="4294767"/>
            <a:ext cx="2501900" cy="546162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rtlCol="0" anchor="t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 2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5" name="矩形 164">
            <a:extLst>
              <a:ext uri="{FF2B5EF4-FFF2-40B4-BE49-F238E27FC236}">
                <a16:creationId xmlns:a16="http://schemas.microsoft.com/office/drawing/2014/main" id="{E91DD8A6-7AC9-4DA7-53D2-F6CF2DF6C4E7}"/>
              </a:ext>
            </a:extLst>
          </p:cNvPr>
          <p:cNvSpPr/>
          <p:nvPr/>
        </p:nvSpPr>
        <p:spPr>
          <a:xfrm>
            <a:off x="5048249" y="3104256"/>
            <a:ext cx="2538253" cy="649488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 3 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6" name="矩形 165">
            <a:extLst>
              <a:ext uri="{FF2B5EF4-FFF2-40B4-BE49-F238E27FC236}">
                <a16:creationId xmlns:a16="http://schemas.microsoft.com/office/drawing/2014/main" id="{F9F10D89-62BB-75B9-D5B3-47EE9DFDF8DE}"/>
              </a:ext>
            </a:extLst>
          </p:cNvPr>
          <p:cNvSpPr/>
          <p:nvPr/>
        </p:nvSpPr>
        <p:spPr>
          <a:xfrm>
            <a:off x="8439150" y="3104256"/>
            <a:ext cx="2501900" cy="6494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E8E8E8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E8E8E8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switch 4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E8E8E8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4EADBBCD-9C90-6799-5C0B-4337E521EB88}"/>
              </a:ext>
            </a:extLst>
          </p:cNvPr>
          <p:cNvSpPr txBox="1"/>
          <p:nvPr/>
        </p:nvSpPr>
        <p:spPr>
          <a:xfrm>
            <a:off x="5080594" y="5402255"/>
            <a:ext cx="996356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IP1, QP1, eth0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文本框 167">
            <a:extLst>
              <a:ext uri="{FF2B5EF4-FFF2-40B4-BE49-F238E27FC236}">
                <a16:creationId xmlns:a16="http://schemas.microsoft.com/office/drawing/2014/main" id="{1D35BFC8-EC80-5E11-A3BD-AF23510BE3C4}"/>
              </a:ext>
            </a:extLst>
          </p:cNvPr>
          <p:cNvSpPr txBox="1"/>
          <p:nvPr/>
        </p:nvSpPr>
        <p:spPr>
          <a:xfrm>
            <a:off x="5078729" y="4629068"/>
            <a:ext cx="1059023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IP2, QP2, eth2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6F35070B-9953-0D31-6923-F925786C6A5E}"/>
              </a:ext>
            </a:extLst>
          </p:cNvPr>
          <p:cNvSpPr txBox="1"/>
          <p:nvPr/>
        </p:nvSpPr>
        <p:spPr>
          <a:xfrm>
            <a:off x="6587811" y="5405314"/>
            <a:ext cx="928844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IP3, QP3, eth0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文本框 169">
            <a:extLst>
              <a:ext uri="{FF2B5EF4-FFF2-40B4-BE49-F238E27FC236}">
                <a16:creationId xmlns:a16="http://schemas.microsoft.com/office/drawing/2014/main" id="{8CEE9CD5-7C7A-5811-C272-DCCE9A04C66C}"/>
              </a:ext>
            </a:extLst>
          </p:cNvPr>
          <p:cNvSpPr txBox="1"/>
          <p:nvPr/>
        </p:nvSpPr>
        <p:spPr>
          <a:xfrm>
            <a:off x="6507640" y="4629068"/>
            <a:ext cx="1042509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IP4, QP4, eth3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BD6CAE52-7890-C68D-0CC0-205B1AA3235C}"/>
              </a:ext>
            </a:extLst>
          </p:cNvPr>
          <p:cNvSpPr txBox="1"/>
          <p:nvPr/>
        </p:nvSpPr>
        <p:spPr>
          <a:xfrm>
            <a:off x="5083414" y="4334966"/>
            <a:ext cx="993536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IP5, QP5, eth1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1FE46A89-DB55-71B2-7382-DE2A672582E5}"/>
              </a:ext>
            </a:extLst>
          </p:cNvPr>
          <p:cNvSpPr txBox="1"/>
          <p:nvPr/>
        </p:nvSpPr>
        <p:spPr>
          <a:xfrm>
            <a:off x="5107180" y="3525843"/>
            <a:ext cx="1008813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IP6, QP6, eth2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文本框 172">
            <a:extLst>
              <a:ext uri="{FF2B5EF4-FFF2-40B4-BE49-F238E27FC236}">
                <a16:creationId xmlns:a16="http://schemas.microsoft.com/office/drawing/2014/main" id="{BC6AA7A8-0B32-5DE2-AC47-DD2A14297ECE}"/>
              </a:ext>
            </a:extLst>
          </p:cNvPr>
          <p:cNvSpPr txBox="1"/>
          <p:nvPr/>
        </p:nvSpPr>
        <p:spPr>
          <a:xfrm>
            <a:off x="6397627" y="3533145"/>
            <a:ext cx="1130736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IP12, QP12, eth3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F2019B65-8CC4-87F1-46AD-3AEFB5F4F4F0}"/>
              </a:ext>
            </a:extLst>
          </p:cNvPr>
          <p:cNvSpPr txBox="1"/>
          <p:nvPr/>
        </p:nvSpPr>
        <p:spPr>
          <a:xfrm>
            <a:off x="8476142" y="4338878"/>
            <a:ext cx="109441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IP11, QP11, eth1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文本框 174">
            <a:extLst>
              <a:ext uri="{FF2B5EF4-FFF2-40B4-BE49-F238E27FC236}">
                <a16:creationId xmlns:a16="http://schemas.microsoft.com/office/drawing/2014/main" id="{3622856C-2783-9F52-7BA6-706565245B28}"/>
              </a:ext>
            </a:extLst>
          </p:cNvPr>
          <p:cNvSpPr txBox="1"/>
          <p:nvPr/>
        </p:nvSpPr>
        <p:spPr>
          <a:xfrm>
            <a:off x="8498047" y="4626833"/>
            <a:ext cx="969801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IP8, QP8, eth2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文本框 175">
            <a:extLst>
              <a:ext uri="{FF2B5EF4-FFF2-40B4-BE49-F238E27FC236}">
                <a16:creationId xmlns:a16="http://schemas.microsoft.com/office/drawing/2014/main" id="{DCCA691B-0C8F-9827-31AF-25857147DF3D}"/>
              </a:ext>
            </a:extLst>
          </p:cNvPr>
          <p:cNvSpPr txBox="1"/>
          <p:nvPr/>
        </p:nvSpPr>
        <p:spPr>
          <a:xfrm>
            <a:off x="9742335" y="4628658"/>
            <a:ext cx="109862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IP10, QP10, eth3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B7640673-C7F5-A3BE-F570-25AB0958FAA0}"/>
              </a:ext>
            </a:extLst>
          </p:cNvPr>
          <p:cNvSpPr txBox="1"/>
          <p:nvPr/>
        </p:nvSpPr>
        <p:spPr>
          <a:xfrm>
            <a:off x="8528115" y="5402068"/>
            <a:ext cx="907099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IP7, QP7, eth0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2506A8D7-0BB4-6D46-FAD1-8D59F550C8EB}"/>
              </a:ext>
            </a:extLst>
          </p:cNvPr>
          <p:cNvSpPr txBox="1"/>
          <p:nvPr/>
        </p:nvSpPr>
        <p:spPr>
          <a:xfrm>
            <a:off x="9952599" y="5402397"/>
            <a:ext cx="937254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IP9, QP9, eth0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F84B2E6B-9F9E-F27C-C362-35A6875BA122}"/>
              </a:ext>
            </a:extLst>
          </p:cNvPr>
          <p:cNvSpPr/>
          <p:nvPr/>
        </p:nvSpPr>
        <p:spPr>
          <a:xfrm>
            <a:off x="2641938" y="3089372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root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0" name="椭圆 179">
            <a:extLst>
              <a:ext uri="{FF2B5EF4-FFF2-40B4-BE49-F238E27FC236}">
                <a16:creationId xmlns:a16="http://schemas.microsoft.com/office/drawing/2014/main" id="{63ABC000-175F-D624-2778-A2236DD76F1B}"/>
              </a:ext>
            </a:extLst>
          </p:cNvPr>
          <p:cNvSpPr/>
          <p:nvPr/>
        </p:nvSpPr>
        <p:spPr>
          <a:xfrm>
            <a:off x="1674837" y="4185742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8A6B72E9-D32F-C040-C9A9-B121E15802F4}"/>
              </a:ext>
            </a:extLst>
          </p:cNvPr>
          <p:cNvSpPr/>
          <p:nvPr/>
        </p:nvSpPr>
        <p:spPr>
          <a:xfrm>
            <a:off x="1191286" y="5259875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leaf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2" name="椭圆 181">
            <a:extLst>
              <a:ext uri="{FF2B5EF4-FFF2-40B4-BE49-F238E27FC236}">
                <a16:creationId xmlns:a16="http://schemas.microsoft.com/office/drawing/2014/main" id="{603A2607-E0D4-E494-D3C8-6C599853D7F6}"/>
              </a:ext>
            </a:extLst>
          </p:cNvPr>
          <p:cNvSpPr/>
          <p:nvPr/>
        </p:nvSpPr>
        <p:spPr>
          <a:xfrm>
            <a:off x="2158387" y="5259875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leaf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DDD2357C-D754-7A1F-AF07-4185AC221CF3}"/>
              </a:ext>
            </a:extLst>
          </p:cNvPr>
          <p:cNvSpPr/>
          <p:nvPr/>
        </p:nvSpPr>
        <p:spPr>
          <a:xfrm>
            <a:off x="3609039" y="4185742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4" name="椭圆 183">
            <a:extLst>
              <a:ext uri="{FF2B5EF4-FFF2-40B4-BE49-F238E27FC236}">
                <a16:creationId xmlns:a16="http://schemas.microsoft.com/office/drawing/2014/main" id="{2442DAA4-3CA3-0D73-7904-0B743CA59A79}"/>
              </a:ext>
            </a:extLst>
          </p:cNvPr>
          <p:cNvSpPr/>
          <p:nvPr/>
        </p:nvSpPr>
        <p:spPr>
          <a:xfrm>
            <a:off x="3125488" y="5259875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leaf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D2123956-D8D8-0613-04F2-CD059E9F543D}"/>
              </a:ext>
            </a:extLst>
          </p:cNvPr>
          <p:cNvSpPr/>
          <p:nvPr/>
        </p:nvSpPr>
        <p:spPr>
          <a:xfrm>
            <a:off x="4092589" y="5259875"/>
            <a:ext cx="612760" cy="6127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leaf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86" name="直接连接符 185">
            <a:extLst>
              <a:ext uri="{FF2B5EF4-FFF2-40B4-BE49-F238E27FC236}">
                <a16:creationId xmlns:a16="http://schemas.microsoft.com/office/drawing/2014/main" id="{A8E5CEFA-0DB3-BD45-9C11-B502E01FD4F7}"/>
              </a:ext>
            </a:extLst>
          </p:cNvPr>
          <p:cNvCxnSpPr>
            <a:cxnSpLocks/>
            <a:stCxn id="181" idx="0"/>
            <a:endCxn id="180" idx="3"/>
          </p:cNvCxnSpPr>
          <p:nvPr/>
        </p:nvCxnSpPr>
        <p:spPr>
          <a:xfrm flipV="1">
            <a:off x="1497666" y="4708765"/>
            <a:ext cx="266908" cy="55111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87" name="直接连接符 186">
            <a:extLst>
              <a:ext uri="{FF2B5EF4-FFF2-40B4-BE49-F238E27FC236}">
                <a16:creationId xmlns:a16="http://schemas.microsoft.com/office/drawing/2014/main" id="{E435D753-63CC-135B-A807-308277A1BA59}"/>
              </a:ext>
            </a:extLst>
          </p:cNvPr>
          <p:cNvCxnSpPr>
            <a:cxnSpLocks/>
            <a:stCxn id="182" idx="0"/>
            <a:endCxn id="180" idx="5"/>
          </p:cNvCxnSpPr>
          <p:nvPr/>
        </p:nvCxnSpPr>
        <p:spPr>
          <a:xfrm flipH="1" flipV="1">
            <a:off x="2197860" y="4708765"/>
            <a:ext cx="266907" cy="55111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88" name="直接连接符 187">
            <a:extLst>
              <a:ext uri="{FF2B5EF4-FFF2-40B4-BE49-F238E27FC236}">
                <a16:creationId xmlns:a16="http://schemas.microsoft.com/office/drawing/2014/main" id="{13AB87FF-5230-EE76-ADC5-EA72111CEB1E}"/>
              </a:ext>
            </a:extLst>
          </p:cNvPr>
          <p:cNvCxnSpPr>
            <a:cxnSpLocks/>
            <a:stCxn id="184" idx="0"/>
            <a:endCxn id="183" idx="3"/>
          </p:cNvCxnSpPr>
          <p:nvPr/>
        </p:nvCxnSpPr>
        <p:spPr>
          <a:xfrm flipV="1">
            <a:off x="3431868" y="4708765"/>
            <a:ext cx="266908" cy="55111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89" name="直接连接符 188">
            <a:extLst>
              <a:ext uri="{FF2B5EF4-FFF2-40B4-BE49-F238E27FC236}">
                <a16:creationId xmlns:a16="http://schemas.microsoft.com/office/drawing/2014/main" id="{CC939719-3E74-A3A5-4D67-2EAFE89FA65E}"/>
              </a:ext>
            </a:extLst>
          </p:cNvPr>
          <p:cNvCxnSpPr>
            <a:cxnSpLocks/>
            <a:stCxn id="185" idx="0"/>
            <a:endCxn id="183" idx="5"/>
          </p:cNvCxnSpPr>
          <p:nvPr/>
        </p:nvCxnSpPr>
        <p:spPr>
          <a:xfrm flipH="1" flipV="1">
            <a:off x="4132062" y="4708765"/>
            <a:ext cx="266907" cy="55111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90" name="直接连接符 189">
            <a:extLst>
              <a:ext uri="{FF2B5EF4-FFF2-40B4-BE49-F238E27FC236}">
                <a16:creationId xmlns:a16="http://schemas.microsoft.com/office/drawing/2014/main" id="{6CBC241D-5173-B559-9F36-1A122378714B}"/>
              </a:ext>
            </a:extLst>
          </p:cNvPr>
          <p:cNvCxnSpPr>
            <a:cxnSpLocks/>
            <a:stCxn id="183" idx="1"/>
            <a:endCxn id="179" idx="5"/>
          </p:cNvCxnSpPr>
          <p:nvPr/>
        </p:nvCxnSpPr>
        <p:spPr>
          <a:xfrm flipH="1" flipV="1">
            <a:off x="3164961" y="3612395"/>
            <a:ext cx="533815" cy="663084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91" name="直接连接符 190">
            <a:extLst>
              <a:ext uri="{FF2B5EF4-FFF2-40B4-BE49-F238E27FC236}">
                <a16:creationId xmlns:a16="http://schemas.microsoft.com/office/drawing/2014/main" id="{B5FD21BA-563A-CAD9-BF8B-F4B681A58D33}"/>
              </a:ext>
            </a:extLst>
          </p:cNvPr>
          <p:cNvCxnSpPr>
            <a:cxnSpLocks/>
            <a:stCxn id="180" idx="7"/>
            <a:endCxn id="179" idx="3"/>
          </p:cNvCxnSpPr>
          <p:nvPr/>
        </p:nvCxnSpPr>
        <p:spPr>
          <a:xfrm flipV="1">
            <a:off x="2197860" y="3612395"/>
            <a:ext cx="533815" cy="663084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92" name="文本框 191">
            <a:extLst>
              <a:ext uri="{FF2B5EF4-FFF2-40B4-BE49-F238E27FC236}">
                <a16:creationId xmlns:a16="http://schemas.microsoft.com/office/drawing/2014/main" id="{2BBA7883-46DE-4FD8-5DFB-6ED947789B81}"/>
              </a:ext>
            </a:extLst>
          </p:cNvPr>
          <p:cNvSpPr txBox="1"/>
          <p:nvPr/>
        </p:nvSpPr>
        <p:spPr>
          <a:xfrm>
            <a:off x="1662312" y="334117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dirty="0">
                <a:solidFill>
                  <a:srgbClr val="E9713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edge</a:t>
            </a:r>
            <a:endParaRPr lang="zh-CN" altLang="en-US" dirty="0">
              <a:solidFill>
                <a:srgbClr val="E97132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文本框 192">
            <a:extLst>
              <a:ext uri="{FF2B5EF4-FFF2-40B4-BE49-F238E27FC236}">
                <a16:creationId xmlns:a16="http://schemas.microsoft.com/office/drawing/2014/main" id="{B57D177F-F4C8-1839-83AE-7825C7067528}"/>
              </a:ext>
            </a:extLst>
          </p:cNvPr>
          <p:cNvSpPr txBox="1"/>
          <p:nvPr/>
        </p:nvSpPr>
        <p:spPr>
          <a:xfrm>
            <a:off x="3539104" y="3260579"/>
            <a:ext cx="984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dirty="0">
                <a:solidFill>
                  <a:srgbClr val="E9713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endpoint</a:t>
            </a:r>
            <a:endParaRPr lang="zh-CN" altLang="en-US" dirty="0">
              <a:solidFill>
                <a:srgbClr val="E97132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4" name="直接箭头连接符 193">
            <a:extLst>
              <a:ext uri="{FF2B5EF4-FFF2-40B4-BE49-F238E27FC236}">
                <a16:creationId xmlns:a16="http://schemas.microsoft.com/office/drawing/2014/main" id="{B477EFBB-A3CF-B0F9-B3A5-15F8FC1BEB12}"/>
              </a:ext>
            </a:extLst>
          </p:cNvPr>
          <p:cNvCxnSpPr>
            <a:cxnSpLocks/>
          </p:cNvCxnSpPr>
          <p:nvPr/>
        </p:nvCxnSpPr>
        <p:spPr>
          <a:xfrm>
            <a:off x="2107028" y="3664537"/>
            <a:ext cx="357739" cy="243110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195" name="直接箭头连接符 194">
            <a:extLst>
              <a:ext uri="{FF2B5EF4-FFF2-40B4-BE49-F238E27FC236}">
                <a16:creationId xmlns:a16="http://schemas.microsoft.com/office/drawing/2014/main" id="{C3E5A694-E589-FF29-46BF-38E94D44915C}"/>
              </a:ext>
            </a:extLst>
          </p:cNvPr>
          <p:cNvCxnSpPr>
            <a:cxnSpLocks/>
          </p:cNvCxnSpPr>
          <p:nvPr/>
        </p:nvCxnSpPr>
        <p:spPr>
          <a:xfrm flipH="1">
            <a:off x="3178222" y="3525843"/>
            <a:ext cx="492557" cy="86552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196" name="直接箭头连接符 195">
            <a:extLst>
              <a:ext uri="{FF2B5EF4-FFF2-40B4-BE49-F238E27FC236}">
                <a16:creationId xmlns:a16="http://schemas.microsoft.com/office/drawing/2014/main" id="{CF74A134-A95F-F952-B8C4-04EFE33579F0}"/>
              </a:ext>
            </a:extLst>
          </p:cNvPr>
          <p:cNvCxnSpPr>
            <a:cxnSpLocks/>
            <a:endCxn id="183" idx="1"/>
          </p:cNvCxnSpPr>
          <p:nvPr/>
        </p:nvCxnSpPr>
        <p:spPr>
          <a:xfrm flipH="1">
            <a:off x="3698776" y="3588648"/>
            <a:ext cx="216643" cy="68683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ysDot"/>
            <a:miter lim="800000"/>
            <a:tailEnd type="triangle"/>
          </a:ln>
          <a:effectLst/>
        </p:spPr>
      </p:cxnSp>
      <p:sp>
        <p:nvSpPr>
          <p:cNvPr id="197" name="文本框 196">
            <a:extLst>
              <a:ext uri="{FF2B5EF4-FFF2-40B4-BE49-F238E27FC236}">
                <a16:creationId xmlns:a16="http://schemas.microsoft.com/office/drawing/2014/main" id="{41DDFAF8-FC2E-2E05-DAFA-235191478D73}"/>
              </a:ext>
            </a:extLst>
          </p:cNvPr>
          <p:cNvSpPr txBox="1"/>
          <p:nvPr/>
        </p:nvSpPr>
        <p:spPr>
          <a:xfrm>
            <a:off x="1789063" y="6027628"/>
            <a:ext cx="85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An aggregation tree                                           (b) Aggregation tree on Ethernet cluster</a:t>
            </a:r>
            <a:endParaRPr lang="zh-CN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文本框 197">
            <a:extLst>
              <a:ext uri="{FF2B5EF4-FFF2-40B4-BE49-F238E27FC236}">
                <a16:creationId xmlns:a16="http://schemas.microsoft.com/office/drawing/2014/main" id="{8A0714F9-6534-77A4-C825-4A597B4590A7}"/>
              </a:ext>
            </a:extLst>
          </p:cNvPr>
          <p:cNvSpPr txBox="1"/>
          <p:nvPr/>
        </p:nvSpPr>
        <p:spPr>
          <a:xfrm>
            <a:off x="1234973" y="5057326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ep1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DECF78C9-1029-5720-ECAA-7D020C011E1A}"/>
              </a:ext>
            </a:extLst>
          </p:cNvPr>
          <p:cNvSpPr txBox="1"/>
          <p:nvPr/>
        </p:nvSpPr>
        <p:spPr>
          <a:xfrm>
            <a:off x="1902683" y="4275479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ep5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文本框 199">
            <a:extLst>
              <a:ext uri="{FF2B5EF4-FFF2-40B4-BE49-F238E27FC236}">
                <a16:creationId xmlns:a16="http://schemas.microsoft.com/office/drawing/2014/main" id="{284D3ADE-C75C-E141-6269-3E5D17170954}"/>
              </a:ext>
            </a:extLst>
          </p:cNvPr>
          <p:cNvSpPr txBox="1"/>
          <p:nvPr/>
        </p:nvSpPr>
        <p:spPr>
          <a:xfrm>
            <a:off x="1410997" y="4596135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ep2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DFB7AEA8-B18D-2B35-C9C7-6D4048945FCC}"/>
              </a:ext>
            </a:extLst>
          </p:cNvPr>
          <p:cNvSpPr txBox="1"/>
          <p:nvPr/>
        </p:nvSpPr>
        <p:spPr>
          <a:xfrm>
            <a:off x="2499545" y="5062860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ep3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文本框 201">
            <a:extLst>
              <a:ext uri="{FF2B5EF4-FFF2-40B4-BE49-F238E27FC236}">
                <a16:creationId xmlns:a16="http://schemas.microsoft.com/office/drawing/2014/main" id="{BF0675AE-6F15-2054-3BBD-20363B75B343}"/>
              </a:ext>
            </a:extLst>
          </p:cNvPr>
          <p:cNvSpPr txBox="1"/>
          <p:nvPr/>
        </p:nvSpPr>
        <p:spPr>
          <a:xfrm>
            <a:off x="2271377" y="4634235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ep4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AD77D248-C2FD-B50C-A526-708826037089}"/>
              </a:ext>
            </a:extLst>
          </p:cNvPr>
          <p:cNvSpPr txBox="1"/>
          <p:nvPr/>
        </p:nvSpPr>
        <p:spPr>
          <a:xfrm>
            <a:off x="2410574" y="3479871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ep6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文本框 203">
            <a:extLst>
              <a:ext uri="{FF2B5EF4-FFF2-40B4-BE49-F238E27FC236}">
                <a16:creationId xmlns:a16="http://schemas.microsoft.com/office/drawing/2014/main" id="{99C8028D-1AB8-D36E-F771-8E40A54BED74}"/>
              </a:ext>
            </a:extLst>
          </p:cNvPr>
          <p:cNvSpPr txBox="1"/>
          <p:nvPr/>
        </p:nvSpPr>
        <p:spPr>
          <a:xfrm>
            <a:off x="3138516" y="5075209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ep7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6F1EC688-075C-D955-3FB6-F0439ABE31BE}"/>
              </a:ext>
            </a:extLst>
          </p:cNvPr>
          <p:cNvSpPr txBox="1"/>
          <p:nvPr/>
        </p:nvSpPr>
        <p:spPr>
          <a:xfrm>
            <a:off x="3389359" y="4626833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ep8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2F1CADF6-DC90-FA94-8202-F42F5C7E5377}"/>
              </a:ext>
            </a:extLst>
          </p:cNvPr>
          <p:cNvSpPr txBox="1"/>
          <p:nvPr/>
        </p:nvSpPr>
        <p:spPr>
          <a:xfrm>
            <a:off x="4398969" y="5075209"/>
            <a:ext cx="266908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ep9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A4A139A9-AC81-2358-FC56-4ACCF54A834A}"/>
              </a:ext>
            </a:extLst>
          </p:cNvPr>
          <p:cNvSpPr txBox="1"/>
          <p:nvPr/>
        </p:nvSpPr>
        <p:spPr>
          <a:xfrm>
            <a:off x="4210331" y="4626833"/>
            <a:ext cx="304800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ep10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文本框 207">
            <a:extLst>
              <a:ext uri="{FF2B5EF4-FFF2-40B4-BE49-F238E27FC236}">
                <a16:creationId xmlns:a16="http://schemas.microsoft.com/office/drawing/2014/main" id="{AFC60B04-0D2C-DCB4-F0E9-0FD06E3ED89A}"/>
              </a:ext>
            </a:extLst>
          </p:cNvPr>
          <p:cNvSpPr txBox="1"/>
          <p:nvPr/>
        </p:nvSpPr>
        <p:spPr>
          <a:xfrm>
            <a:off x="3690431" y="4275479"/>
            <a:ext cx="304800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ep11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8244A01E-5108-1CA0-4DC0-F603DBA45D63}"/>
              </a:ext>
            </a:extLst>
          </p:cNvPr>
          <p:cNvSpPr txBox="1"/>
          <p:nvPr/>
        </p:nvSpPr>
        <p:spPr>
          <a:xfrm>
            <a:off x="3109570" y="3664537"/>
            <a:ext cx="304800" cy="18466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pPr algn="ctr" defTabSz="914400"/>
            <a:r>
              <a:rPr lang="en-US" altLang="zh-CN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ep12</a:t>
            </a:r>
            <a:endParaRPr lang="zh-CN" alt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872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350F17-FC36-1C8A-A4D9-747303EE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Abstraction: Components and Econiche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1EA15C-1161-87B2-7764-E4FA07A90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Preserve standard interfaces between functional scopes</a:t>
            </a:r>
          </a:p>
          <a:p>
            <a:pPr lvl="1"/>
            <a:r>
              <a:rPr lang="en-US" altLang="zh-CN" dirty="0"/>
              <a:t>Switch, NIC, CCL, Network Controller</a:t>
            </a:r>
            <a:endParaRPr lang="zh-CN" altLang="en-US" dirty="0"/>
          </a:p>
        </p:txBody>
      </p:sp>
      <p:sp>
        <p:nvSpPr>
          <p:cNvPr id="48" name="云形 47">
            <a:extLst>
              <a:ext uri="{FF2B5EF4-FFF2-40B4-BE49-F238E27FC236}">
                <a16:creationId xmlns:a16="http://schemas.microsoft.com/office/drawing/2014/main" id="{EF19F3FA-AD9A-8E95-C1C3-A0B787FF79E7}"/>
              </a:ext>
            </a:extLst>
          </p:cNvPr>
          <p:cNvSpPr/>
          <p:nvPr/>
        </p:nvSpPr>
        <p:spPr>
          <a:xfrm rot="252900">
            <a:off x="3259779" y="4190618"/>
            <a:ext cx="3478637" cy="1541778"/>
          </a:xfrm>
          <a:prstGeom prst="cloud">
            <a:avLst/>
          </a:prstGeom>
          <a:noFill/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74C8872-B463-8F2D-6E2A-0D2A960EFA18}"/>
              </a:ext>
            </a:extLst>
          </p:cNvPr>
          <p:cNvSpPr/>
          <p:nvPr/>
        </p:nvSpPr>
        <p:spPr>
          <a:xfrm>
            <a:off x="2108383" y="4953878"/>
            <a:ext cx="7465756" cy="541969"/>
          </a:xfrm>
          <a:prstGeom prst="rect">
            <a:avLst/>
          </a:prstGeom>
          <a:solidFill>
            <a:srgbClr val="CCECFF"/>
          </a:solidFill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D43D39F-5F7E-F12A-E2AA-53E33E8ED2F4}"/>
              </a:ext>
            </a:extLst>
          </p:cNvPr>
          <p:cNvSpPr/>
          <p:nvPr/>
        </p:nvSpPr>
        <p:spPr>
          <a:xfrm>
            <a:off x="2108383" y="2721115"/>
            <a:ext cx="7465756" cy="623687"/>
          </a:xfrm>
          <a:prstGeom prst="rect">
            <a:avLst/>
          </a:prstGeom>
          <a:solidFill>
            <a:srgbClr val="A02B93">
              <a:lumMod val="20000"/>
              <a:lumOff val="80000"/>
            </a:srgbClr>
          </a:solidFill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501826FF-C081-2DA7-69F6-D6C1DF8F7400}"/>
              </a:ext>
            </a:extLst>
          </p:cNvPr>
          <p:cNvSpPr/>
          <p:nvPr/>
        </p:nvSpPr>
        <p:spPr>
          <a:xfrm>
            <a:off x="2108383" y="3344802"/>
            <a:ext cx="7465756" cy="583056"/>
          </a:xfrm>
          <a:prstGeom prst="rect">
            <a:avLst/>
          </a:prstGeom>
          <a:solidFill>
            <a:srgbClr val="E97132">
              <a:lumMod val="20000"/>
              <a:lumOff val="80000"/>
            </a:srgbClr>
          </a:solidFill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E8DE5E2-30DD-99AF-BCEB-65DD328459AA}"/>
              </a:ext>
            </a:extLst>
          </p:cNvPr>
          <p:cNvSpPr/>
          <p:nvPr/>
        </p:nvSpPr>
        <p:spPr>
          <a:xfrm>
            <a:off x="2108383" y="3927858"/>
            <a:ext cx="7465756" cy="576407"/>
          </a:xfrm>
          <a:prstGeom prst="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127C2306-5F26-5E1F-777B-D28B4E37FE00}"/>
              </a:ext>
            </a:extLst>
          </p:cNvPr>
          <p:cNvSpPr/>
          <p:nvPr/>
        </p:nvSpPr>
        <p:spPr>
          <a:xfrm>
            <a:off x="3895780" y="2610578"/>
            <a:ext cx="2143258" cy="23432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E7FEDBA1-F138-A787-D031-021498F963C4}"/>
              </a:ext>
            </a:extLst>
          </p:cNvPr>
          <p:cNvSpPr txBox="1"/>
          <p:nvPr/>
        </p:nvSpPr>
        <p:spPr>
          <a:xfrm>
            <a:off x="2708298" y="2475958"/>
            <a:ext cx="58431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/>
            <a:r>
              <a:rPr lang="en-US" altLang="zh-CN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</a:t>
            </a:r>
            <a:endParaRPr lang="zh-CN" alt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6255DBB-DEA3-74A9-257A-205196789EC3}"/>
              </a:ext>
            </a:extLst>
          </p:cNvPr>
          <p:cNvSpPr/>
          <p:nvPr/>
        </p:nvSpPr>
        <p:spPr>
          <a:xfrm>
            <a:off x="2248062" y="2750216"/>
            <a:ext cx="1451588" cy="1678573"/>
          </a:xfrm>
          <a:prstGeom prst="rect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15C55007-DC59-117E-5FDD-90969AD83CDA}"/>
              </a:ext>
            </a:extLst>
          </p:cNvPr>
          <p:cNvSpPr/>
          <p:nvPr/>
        </p:nvSpPr>
        <p:spPr>
          <a:xfrm>
            <a:off x="2328787" y="3996122"/>
            <a:ext cx="1278841" cy="432668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F1123FEC-B63D-75F1-2193-DBAE09E06509}"/>
              </a:ext>
            </a:extLst>
          </p:cNvPr>
          <p:cNvGrpSpPr/>
          <p:nvPr/>
        </p:nvGrpSpPr>
        <p:grpSpPr>
          <a:xfrm>
            <a:off x="2370223" y="2895164"/>
            <a:ext cx="1194370" cy="369332"/>
            <a:chOff x="2512658" y="1379161"/>
            <a:chExt cx="1524785" cy="369332"/>
          </a:xfrm>
          <a:noFill/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969B70FF-2C69-800F-98C5-0D17FBA9656A}"/>
                </a:ext>
              </a:extLst>
            </p:cNvPr>
            <p:cNvSpPr/>
            <p:nvPr/>
          </p:nvSpPr>
          <p:spPr>
            <a:xfrm>
              <a:off x="2512658" y="1379161"/>
              <a:ext cx="686916" cy="369332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GPU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94B54CD-08C6-3E75-C0AC-BDFF4AB4CFF3}"/>
                </a:ext>
              </a:extLst>
            </p:cNvPr>
            <p:cNvSpPr/>
            <p:nvPr/>
          </p:nvSpPr>
          <p:spPr>
            <a:xfrm>
              <a:off x="3350527" y="1379161"/>
              <a:ext cx="686916" cy="369332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GPU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E0BFBED1-4B03-4AA6-2C0F-1D78050D323D}"/>
              </a:ext>
            </a:extLst>
          </p:cNvPr>
          <p:cNvSpPr/>
          <p:nvPr/>
        </p:nvSpPr>
        <p:spPr>
          <a:xfrm>
            <a:off x="2380375" y="3436618"/>
            <a:ext cx="1178466" cy="387381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CommLib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435003C5-8BC7-B803-344C-134E568B3711}"/>
              </a:ext>
            </a:extLst>
          </p:cNvPr>
          <p:cNvSpPr/>
          <p:nvPr/>
        </p:nvSpPr>
        <p:spPr>
          <a:xfrm>
            <a:off x="2833385" y="4052708"/>
            <a:ext cx="675926" cy="309225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RoCE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1C4EECC9-F1D4-B8DD-AD74-6A735064F4B0}"/>
              </a:ext>
            </a:extLst>
          </p:cNvPr>
          <p:cNvSpPr txBox="1"/>
          <p:nvPr/>
        </p:nvSpPr>
        <p:spPr>
          <a:xfrm>
            <a:off x="2364027" y="4025244"/>
            <a:ext cx="5137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1D32102C-4D9B-934B-23C6-0410F0D342A1}"/>
              </a:ext>
            </a:extLst>
          </p:cNvPr>
          <p:cNvSpPr txBox="1"/>
          <p:nvPr/>
        </p:nvSpPr>
        <p:spPr>
          <a:xfrm>
            <a:off x="6679401" y="2475958"/>
            <a:ext cx="58431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/>
            <a:r>
              <a:rPr lang="en-US" altLang="zh-CN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</a:t>
            </a:r>
            <a:endParaRPr lang="zh-CN" alt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E738FBA2-8599-36C7-5AD0-70BF2CC99DE8}"/>
              </a:ext>
            </a:extLst>
          </p:cNvPr>
          <p:cNvSpPr/>
          <p:nvPr/>
        </p:nvSpPr>
        <p:spPr>
          <a:xfrm>
            <a:off x="6209126" y="2754721"/>
            <a:ext cx="1451588" cy="1674067"/>
          </a:xfrm>
          <a:prstGeom prst="rect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44F475B1-4829-5EFE-7C49-993F69264FF2}"/>
              </a:ext>
            </a:extLst>
          </p:cNvPr>
          <p:cNvSpPr/>
          <p:nvPr/>
        </p:nvSpPr>
        <p:spPr>
          <a:xfrm>
            <a:off x="6327190" y="3994277"/>
            <a:ext cx="1239080" cy="432668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FA3B2D5F-3DC4-2068-0257-FB8875F7187A}"/>
              </a:ext>
            </a:extLst>
          </p:cNvPr>
          <p:cNvGrpSpPr/>
          <p:nvPr/>
        </p:nvGrpSpPr>
        <p:grpSpPr>
          <a:xfrm>
            <a:off x="6338122" y="2899669"/>
            <a:ext cx="1194369" cy="369332"/>
            <a:chOff x="2512659" y="1379161"/>
            <a:chExt cx="1524784" cy="369332"/>
          </a:xfrm>
          <a:noFill/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ED48ADA6-6907-74ED-3C29-025FB3A26CB8}"/>
                </a:ext>
              </a:extLst>
            </p:cNvPr>
            <p:cNvSpPr/>
            <p:nvPr/>
          </p:nvSpPr>
          <p:spPr>
            <a:xfrm>
              <a:off x="2512659" y="1379161"/>
              <a:ext cx="686916" cy="369332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GPU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E5343DC5-44AC-1316-4610-AC845E907517}"/>
                </a:ext>
              </a:extLst>
            </p:cNvPr>
            <p:cNvSpPr/>
            <p:nvPr/>
          </p:nvSpPr>
          <p:spPr>
            <a:xfrm>
              <a:off x="3350527" y="1379161"/>
              <a:ext cx="686916" cy="369332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GPU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9" name="矩形 68">
            <a:extLst>
              <a:ext uri="{FF2B5EF4-FFF2-40B4-BE49-F238E27FC236}">
                <a16:creationId xmlns:a16="http://schemas.microsoft.com/office/drawing/2014/main" id="{11C018C0-907D-C015-4C12-E9E504205FD6}"/>
              </a:ext>
            </a:extLst>
          </p:cNvPr>
          <p:cNvSpPr/>
          <p:nvPr/>
        </p:nvSpPr>
        <p:spPr>
          <a:xfrm>
            <a:off x="6348274" y="3441123"/>
            <a:ext cx="1178466" cy="387381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CommLib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C64BA872-DD2C-D44E-CC69-B6A73AF6FFD1}"/>
              </a:ext>
            </a:extLst>
          </p:cNvPr>
          <p:cNvSpPr/>
          <p:nvPr/>
        </p:nvSpPr>
        <p:spPr>
          <a:xfrm>
            <a:off x="6409235" y="4057213"/>
            <a:ext cx="669289" cy="309225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RoCE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3A2A8798-F21F-8387-C225-A157440C58D7}"/>
              </a:ext>
            </a:extLst>
          </p:cNvPr>
          <p:cNvSpPr txBox="1"/>
          <p:nvPr/>
        </p:nvSpPr>
        <p:spPr>
          <a:xfrm>
            <a:off x="7141023" y="4041182"/>
            <a:ext cx="52770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9FD6EB3F-9369-CDBB-91F1-8749FFD7D92A}"/>
              </a:ext>
            </a:extLst>
          </p:cNvPr>
          <p:cNvSpPr txBox="1"/>
          <p:nvPr/>
        </p:nvSpPr>
        <p:spPr>
          <a:xfrm>
            <a:off x="4132307" y="4172398"/>
            <a:ext cx="74379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endParaRPr lang="zh-CN" alt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145214F8-9DDE-8D9D-6073-A7A2F14A9E11}"/>
              </a:ext>
            </a:extLst>
          </p:cNvPr>
          <p:cNvSpPr/>
          <p:nvPr/>
        </p:nvSpPr>
        <p:spPr>
          <a:xfrm>
            <a:off x="4243448" y="5009618"/>
            <a:ext cx="1447920" cy="369332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IncEngine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2298EBD-350C-ADD5-EC88-1AD18D131BA6}"/>
              </a:ext>
            </a:extLst>
          </p:cNvPr>
          <p:cNvSpPr/>
          <p:nvPr/>
        </p:nvSpPr>
        <p:spPr>
          <a:xfrm>
            <a:off x="4243448" y="4510507"/>
            <a:ext cx="1447920" cy="369332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IncAgent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C1E8BEEB-B893-E2CE-7895-3B2EFD4F6E08}"/>
              </a:ext>
            </a:extLst>
          </p:cNvPr>
          <p:cNvSpPr/>
          <p:nvPr/>
        </p:nvSpPr>
        <p:spPr>
          <a:xfrm>
            <a:off x="4040827" y="4432602"/>
            <a:ext cx="1853161" cy="999720"/>
          </a:xfrm>
          <a:prstGeom prst="rect">
            <a:avLst/>
          </a:prstGeom>
          <a:noFill/>
          <a:ln w="317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3EB8027A-EFD6-8FF8-FDCB-535807D9840C}"/>
              </a:ext>
            </a:extLst>
          </p:cNvPr>
          <p:cNvSpPr/>
          <p:nvPr/>
        </p:nvSpPr>
        <p:spPr>
          <a:xfrm>
            <a:off x="4243448" y="3043521"/>
            <a:ext cx="1447920" cy="369332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IncManager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9B6083A1-F64F-FBE2-F5A6-EF00F60A8A5E}"/>
              </a:ext>
            </a:extLst>
          </p:cNvPr>
          <p:cNvSpPr txBox="1"/>
          <p:nvPr/>
        </p:nvSpPr>
        <p:spPr>
          <a:xfrm>
            <a:off x="6060652" y="5524285"/>
            <a:ext cx="84638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07C1A83E-C4C9-CBBC-D0F8-EF8CBFCB27FD}"/>
              </a:ext>
            </a:extLst>
          </p:cNvPr>
          <p:cNvCxnSpPr>
            <a:cxnSpLocks/>
            <a:stCxn id="56" idx="2"/>
            <a:endCxn id="73" idx="1"/>
          </p:cNvCxnSpPr>
          <p:nvPr/>
        </p:nvCxnSpPr>
        <p:spPr>
          <a:xfrm>
            <a:off x="2968208" y="4428790"/>
            <a:ext cx="1275240" cy="765494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6BBF1E6B-AFBA-942A-5CB9-F86CC12ACDAD}"/>
              </a:ext>
            </a:extLst>
          </p:cNvPr>
          <p:cNvCxnSpPr>
            <a:cxnSpLocks/>
            <a:stCxn id="73" idx="3"/>
            <a:endCxn id="65" idx="2"/>
          </p:cNvCxnSpPr>
          <p:nvPr/>
        </p:nvCxnSpPr>
        <p:spPr>
          <a:xfrm flipV="1">
            <a:off x="5691368" y="4426945"/>
            <a:ext cx="1255362" cy="767339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80" name="连接符: 肘形 79">
            <a:extLst>
              <a:ext uri="{FF2B5EF4-FFF2-40B4-BE49-F238E27FC236}">
                <a16:creationId xmlns:a16="http://schemas.microsoft.com/office/drawing/2014/main" id="{147E624D-647B-DA58-B8B4-29E10897C49F}"/>
              </a:ext>
            </a:extLst>
          </p:cNvPr>
          <p:cNvCxnSpPr>
            <a:stCxn id="76" idx="2"/>
            <a:endCxn id="60" idx="3"/>
          </p:cNvCxnSpPr>
          <p:nvPr/>
        </p:nvCxnSpPr>
        <p:spPr>
          <a:xfrm rot="5400000">
            <a:off x="4154397" y="2817298"/>
            <a:ext cx="217456" cy="1408567"/>
          </a:xfrm>
          <a:prstGeom prst="bentConnector2">
            <a:avLst/>
          </a:prstGeom>
          <a:noFill/>
          <a:ln w="22225" cap="flat" cmpd="sng" algn="ctr">
            <a:solidFill>
              <a:srgbClr val="A02B93">
                <a:lumMod val="75000"/>
              </a:srgbClr>
            </a:solidFill>
            <a:prstDash val="sysDash"/>
            <a:miter lim="800000"/>
          </a:ln>
          <a:effectLst/>
        </p:spPr>
      </p:cxnSp>
      <p:cxnSp>
        <p:nvCxnSpPr>
          <p:cNvPr id="81" name="连接符: 肘形 80">
            <a:extLst>
              <a:ext uri="{FF2B5EF4-FFF2-40B4-BE49-F238E27FC236}">
                <a16:creationId xmlns:a16="http://schemas.microsoft.com/office/drawing/2014/main" id="{1F4BF77E-B7B3-4A39-4BBF-EACE8307B760}"/>
              </a:ext>
            </a:extLst>
          </p:cNvPr>
          <p:cNvCxnSpPr>
            <a:stCxn id="76" idx="2"/>
            <a:endCxn id="69" idx="1"/>
          </p:cNvCxnSpPr>
          <p:nvPr/>
        </p:nvCxnSpPr>
        <p:spPr>
          <a:xfrm rot="16200000" flipH="1">
            <a:off x="5546861" y="2833400"/>
            <a:ext cx="221961" cy="1380866"/>
          </a:xfrm>
          <a:prstGeom prst="bentConnector2">
            <a:avLst/>
          </a:prstGeom>
          <a:noFill/>
          <a:ln w="22225" cap="flat" cmpd="sng" algn="ctr">
            <a:solidFill>
              <a:srgbClr val="A02B93">
                <a:lumMod val="75000"/>
              </a:srgbClr>
            </a:solidFill>
            <a:prstDash val="sysDash"/>
            <a:miter lim="800000"/>
          </a:ln>
          <a:effectLst/>
        </p:spPr>
      </p:cxn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13119539-DDCF-A6A0-FD6B-C15C82D2E1DD}"/>
              </a:ext>
            </a:extLst>
          </p:cNvPr>
          <p:cNvCxnSpPr>
            <a:stCxn id="76" idx="2"/>
            <a:endCxn id="74" idx="0"/>
          </p:cNvCxnSpPr>
          <p:nvPr/>
        </p:nvCxnSpPr>
        <p:spPr>
          <a:xfrm>
            <a:off x="4967408" y="3412853"/>
            <a:ext cx="0" cy="1097654"/>
          </a:xfrm>
          <a:prstGeom prst="line">
            <a:avLst/>
          </a:prstGeom>
          <a:noFill/>
          <a:ln w="22225" cap="flat" cmpd="sng" algn="ctr">
            <a:solidFill>
              <a:srgbClr val="A02B93">
                <a:lumMod val="75000"/>
              </a:srgbClr>
            </a:solidFill>
            <a:prstDash val="sysDash"/>
            <a:miter lim="800000"/>
          </a:ln>
          <a:effectLst/>
        </p:spPr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5C847945-E125-94E5-0B4A-199BF4467810}"/>
              </a:ext>
            </a:extLst>
          </p:cNvPr>
          <p:cNvCxnSpPr>
            <a:stCxn id="74" idx="2"/>
            <a:endCxn id="73" idx="0"/>
          </p:cNvCxnSpPr>
          <p:nvPr/>
        </p:nvCxnSpPr>
        <p:spPr>
          <a:xfrm>
            <a:off x="4967408" y="4879839"/>
            <a:ext cx="0" cy="129779"/>
          </a:xfrm>
          <a:prstGeom prst="line">
            <a:avLst/>
          </a:prstGeom>
          <a:noFill/>
          <a:ln w="22225" cap="flat" cmpd="sng" algn="ctr">
            <a:solidFill>
              <a:srgbClr val="A02B93">
                <a:lumMod val="75000"/>
              </a:srgbClr>
            </a:solidFill>
            <a:prstDash val="sysDash"/>
            <a:miter lim="800000"/>
          </a:ln>
          <a:effectLst/>
        </p:spPr>
      </p:cxnSp>
      <p:sp>
        <p:nvSpPr>
          <p:cNvPr id="84" name="文本框 83">
            <a:extLst>
              <a:ext uri="{FF2B5EF4-FFF2-40B4-BE49-F238E27FC236}">
                <a16:creationId xmlns:a16="http://schemas.microsoft.com/office/drawing/2014/main" id="{5754A4E1-46FB-BBB6-08B8-A75B0E52C2B4}"/>
              </a:ext>
            </a:extLst>
          </p:cNvPr>
          <p:cNvSpPr txBox="1"/>
          <p:nvPr/>
        </p:nvSpPr>
        <p:spPr>
          <a:xfrm>
            <a:off x="4201003" y="2618879"/>
            <a:ext cx="15004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Plane</a:t>
            </a:r>
            <a:endParaRPr lang="zh-CN" alt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42FBC5F3-B8E6-E966-BC7C-6EDA16106A0F}"/>
              </a:ext>
            </a:extLst>
          </p:cNvPr>
          <p:cNvSpPr txBox="1"/>
          <p:nvPr/>
        </p:nvSpPr>
        <p:spPr>
          <a:xfrm>
            <a:off x="7979051" y="2895501"/>
            <a:ext cx="150893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1AE29996-5A43-EA47-ACC9-68386F23AAE1}"/>
              </a:ext>
            </a:extLst>
          </p:cNvPr>
          <p:cNvSpPr txBox="1"/>
          <p:nvPr/>
        </p:nvSpPr>
        <p:spPr>
          <a:xfrm>
            <a:off x="7782395" y="3487228"/>
            <a:ext cx="170559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COL. COM. Lib.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B40B65CB-1C4D-7609-DE0E-6EB014855B8F}"/>
              </a:ext>
            </a:extLst>
          </p:cNvPr>
          <p:cNvSpPr txBox="1"/>
          <p:nvPr/>
        </p:nvSpPr>
        <p:spPr>
          <a:xfrm>
            <a:off x="8038047" y="4070284"/>
            <a:ext cx="14192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F52D3F29-8667-C779-0181-0D5E9ED19259}"/>
              </a:ext>
            </a:extLst>
          </p:cNvPr>
          <p:cNvSpPr txBox="1"/>
          <p:nvPr/>
        </p:nvSpPr>
        <p:spPr>
          <a:xfrm>
            <a:off x="7467774" y="5073093"/>
            <a:ext cx="19834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 LAYER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对话气泡: 圆角矩形 88">
            <a:extLst>
              <a:ext uri="{FF2B5EF4-FFF2-40B4-BE49-F238E27FC236}">
                <a16:creationId xmlns:a16="http://schemas.microsoft.com/office/drawing/2014/main" id="{FC2E3676-1837-48E2-D25E-4DC900C80AE8}"/>
              </a:ext>
            </a:extLst>
          </p:cNvPr>
          <p:cNvSpPr/>
          <p:nvPr/>
        </p:nvSpPr>
        <p:spPr>
          <a:xfrm>
            <a:off x="711573" y="2710198"/>
            <a:ext cx="1287207" cy="572127"/>
          </a:xfrm>
          <a:prstGeom prst="wedgeRoundRectCallout">
            <a:avLst>
              <a:gd name="adj1" fmla="val 77701"/>
              <a:gd name="adj2" fmla="val 57254"/>
              <a:gd name="adj3" fmla="val 16667"/>
            </a:avLst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data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IO via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collectives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0" name="对话气泡: 圆角矩形 89">
            <a:extLst>
              <a:ext uri="{FF2B5EF4-FFF2-40B4-BE49-F238E27FC236}">
                <a16:creationId xmlns:a16="http://schemas.microsoft.com/office/drawing/2014/main" id="{47CCE461-5E98-674A-334E-16D744A6FB0B}"/>
              </a:ext>
            </a:extLst>
          </p:cNvPr>
          <p:cNvSpPr/>
          <p:nvPr/>
        </p:nvSpPr>
        <p:spPr>
          <a:xfrm>
            <a:off x="711572" y="3476079"/>
            <a:ext cx="1287207" cy="572127"/>
          </a:xfrm>
          <a:prstGeom prst="wedgeRoundRectCallout">
            <a:avLst>
              <a:gd name="adj1" fmla="val 78784"/>
              <a:gd name="adj2" fmla="val 27478"/>
              <a:gd name="adj3" fmla="val 16667"/>
            </a:avLst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message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IO </a:t>
            </a:r>
            <a:b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via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verbs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1" name="对话气泡: 圆角矩形 90">
            <a:extLst>
              <a:ext uri="{FF2B5EF4-FFF2-40B4-BE49-F238E27FC236}">
                <a16:creationId xmlns:a16="http://schemas.microsoft.com/office/drawing/2014/main" id="{1A1775FB-95F1-58F2-3143-AD7390109091}"/>
              </a:ext>
            </a:extLst>
          </p:cNvPr>
          <p:cNvSpPr/>
          <p:nvPr/>
        </p:nvSpPr>
        <p:spPr>
          <a:xfrm>
            <a:off x="711572" y="4266952"/>
            <a:ext cx="1287207" cy="572127"/>
          </a:xfrm>
          <a:prstGeom prst="wedgeRoundRectCallout">
            <a:avLst>
              <a:gd name="adj1" fmla="val 78616"/>
              <a:gd name="adj2" fmla="val -10160"/>
              <a:gd name="adj3" fmla="val 16667"/>
            </a:avLst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ysDot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packet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IO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AD1C91C-563B-6C7D-D65E-8077B770B3E7}"/>
              </a:ext>
            </a:extLst>
          </p:cNvPr>
          <p:cNvSpPr txBox="1"/>
          <p:nvPr/>
        </p:nvSpPr>
        <p:spPr>
          <a:xfrm>
            <a:off x="9636638" y="4963400"/>
            <a:ext cx="199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Switch Vendor</a:t>
            </a:r>
            <a:endParaRPr kumimoji="1" lang="zh-CN" altLang="en-US" sz="24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DB79D7-BD17-7E65-0AFE-638196F3FE49}"/>
              </a:ext>
            </a:extLst>
          </p:cNvPr>
          <p:cNvSpPr txBox="1"/>
          <p:nvPr/>
        </p:nvSpPr>
        <p:spPr>
          <a:xfrm>
            <a:off x="9635319" y="4515688"/>
            <a:ext cx="2242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Cluster Operator</a:t>
            </a:r>
            <a:endParaRPr kumimoji="1" lang="zh-CN" altLang="en-US" sz="24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A782901-E3B5-9859-4E5F-896D08260E05}"/>
              </a:ext>
            </a:extLst>
          </p:cNvPr>
          <p:cNvSpPr txBox="1"/>
          <p:nvPr/>
        </p:nvSpPr>
        <p:spPr>
          <a:xfrm>
            <a:off x="9638699" y="3439541"/>
            <a:ext cx="1539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OS Vendor</a:t>
            </a:r>
            <a:endParaRPr kumimoji="1" lang="zh-CN" altLang="en-US" sz="24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3C24674-A112-28B1-9F7E-7A8B32EAD0C7}"/>
              </a:ext>
            </a:extLst>
          </p:cNvPr>
          <p:cNvSpPr txBox="1"/>
          <p:nvPr/>
        </p:nvSpPr>
        <p:spPr>
          <a:xfrm>
            <a:off x="9609671" y="2802831"/>
            <a:ext cx="2294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Content Provider</a:t>
            </a:r>
            <a:endParaRPr kumimoji="1" lang="zh-CN" altLang="en-US" sz="24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15352EE-F5D6-041A-B703-806A7B70E07F}"/>
              </a:ext>
            </a:extLst>
          </p:cNvPr>
          <p:cNvSpPr txBox="1"/>
          <p:nvPr/>
        </p:nvSpPr>
        <p:spPr>
          <a:xfrm>
            <a:off x="9636638" y="3988500"/>
            <a:ext cx="1675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NIC Vendor</a:t>
            </a:r>
            <a:endParaRPr kumimoji="1" lang="zh-CN" altLang="en-US" sz="24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45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91A0B5-6D91-D121-3AB1-D25D74F81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Polymorphism: Mode-I (Connection Terminated)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0166D6-4765-632B-D0ED-6B7099C44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1924" y="1030514"/>
            <a:ext cx="7871279" cy="5602515"/>
          </a:xfrm>
        </p:spPr>
        <p:txBody>
          <a:bodyPr/>
          <a:lstStyle/>
          <a:p>
            <a:r>
              <a:rPr lang="en-US" altLang="zh-CN" dirty="0"/>
              <a:t>For vendors with both switch and RoCE capability, e.g., Nvidia</a:t>
            </a:r>
          </a:p>
          <a:p>
            <a:r>
              <a:rPr lang="en-US" altLang="zh-CN" dirty="0"/>
              <a:t>Switch </a:t>
            </a:r>
            <a:r>
              <a:rPr lang="en-US" altLang="zh-CN" dirty="0" err="1"/>
              <a:t>IncEngine</a:t>
            </a:r>
            <a:r>
              <a:rPr lang="zh-CN" altLang="en-US" dirty="0"/>
              <a:t> </a:t>
            </a:r>
            <a:r>
              <a:rPr lang="en-US" altLang="zh-CN" dirty="0"/>
              <a:t>reuses RoCE, add extra application-layer computation</a:t>
            </a:r>
          </a:p>
          <a:p>
            <a:pPr lvl="1"/>
            <a:r>
              <a:rPr lang="en-US" altLang="zh-CN" dirty="0"/>
              <a:t>RoCE assemble packets as messages</a:t>
            </a:r>
          </a:p>
          <a:p>
            <a:pPr lvl="1"/>
            <a:r>
              <a:rPr lang="en-US" altLang="zh-CN" dirty="0" err="1"/>
              <a:t>IncEngine</a:t>
            </a:r>
            <a:r>
              <a:rPr lang="en-US" altLang="zh-CN" dirty="0"/>
              <a:t> reduces and replicates on messages</a:t>
            </a:r>
          </a:p>
          <a:p>
            <a:pPr lvl="1"/>
            <a:r>
              <a:rPr lang="en-US" altLang="zh-CN" dirty="0"/>
              <a:t>RoCE sends messages as packets</a:t>
            </a:r>
          </a:p>
          <a:p>
            <a:r>
              <a:rPr lang="en-US" altLang="zh-CN" dirty="0" err="1"/>
              <a:t>IncEngine</a:t>
            </a:r>
            <a:r>
              <a:rPr lang="en-US" altLang="zh-CN" dirty="0"/>
              <a:t> is like a Parameter Server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6D5E844-66EE-415E-C946-E4FE70E255E6}"/>
              </a:ext>
            </a:extLst>
          </p:cNvPr>
          <p:cNvSpPr/>
          <p:nvPr/>
        </p:nvSpPr>
        <p:spPr>
          <a:xfrm>
            <a:off x="8171374" y="1950459"/>
            <a:ext cx="1638851" cy="1814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FFCC273-16DB-8B45-0078-F7739006280A}"/>
              </a:ext>
            </a:extLst>
          </p:cNvPr>
          <p:cNvSpPr/>
          <p:nvPr/>
        </p:nvSpPr>
        <p:spPr>
          <a:xfrm>
            <a:off x="10225670" y="1950460"/>
            <a:ext cx="1454471" cy="1814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IncEngine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0DB71A3-6087-A0C2-AC85-F2836CCBA0C2}"/>
              </a:ext>
            </a:extLst>
          </p:cNvPr>
          <p:cNvSpPr/>
          <p:nvPr/>
        </p:nvSpPr>
        <p:spPr>
          <a:xfrm>
            <a:off x="8205123" y="1349775"/>
            <a:ext cx="1573352" cy="270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A2D5269-6425-07CC-863C-54D80F4BC3BF}"/>
              </a:ext>
            </a:extLst>
          </p:cNvPr>
          <p:cNvSpPr/>
          <p:nvPr/>
        </p:nvSpPr>
        <p:spPr>
          <a:xfrm>
            <a:off x="10299559" y="2267815"/>
            <a:ext cx="128797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5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E2F882A-DA85-9056-9C69-72E831CC8393}"/>
              </a:ext>
            </a:extLst>
          </p:cNvPr>
          <p:cNvSpPr/>
          <p:nvPr/>
        </p:nvSpPr>
        <p:spPr>
          <a:xfrm>
            <a:off x="8269933" y="2273957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(De)packetization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7F35A84-5854-9E0C-1390-6B8E482B717A}"/>
              </a:ext>
            </a:extLst>
          </p:cNvPr>
          <p:cNvSpPr/>
          <p:nvPr/>
        </p:nvSpPr>
        <p:spPr>
          <a:xfrm>
            <a:off x="10299559" y="2800615"/>
            <a:ext cx="128797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AggregateData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C3C5757-6BDD-4AB2-FA1A-55558F96888F}"/>
              </a:ext>
            </a:extLst>
          </p:cNvPr>
          <p:cNvSpPr/>
          <p:nvPr/>
        </p:nvSpPr>
        <p:spPr>
          <a:xfrm>
            <a:off x="10299559" y="3333415"/>
            <a:ext cx="1287979" cy="278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ReplicateData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A32747B-50C6-5BE5-EFB0-72EEA829A124}"/>
              </a:ext>
            </a:extLst>
          </p:cNvPr>
          <p:cNvSpPr/>
          <p:nvPr/>
        </p:nvSpPr>
        <p:spPr>
          <a:xfrm>
            <a:off x="8205123" y="4122485"/>
            <a:ext cx="1573352" cy="270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D4FBFAE8-C737-21B5-4FAE-A076198D345D}"/>
              </a:ext>
            </a:extLst>
          </p:cNvPr>
          <p:cNvCxnSpPr>
            <a:cxnSpLocks/>
            <a:stCxn id="4" idx="2"/>
            <a:endCxn id="11" idx="0"/>
          </p:cNvCxnSpPr>
          <p:nvPr/>
        </p:nvCxnSpPr>
        <p:spPr>
          <a:xfrm>
            <a:off x="8990800" y="3765390"/>
            <a:ext cx="999" cy="3570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135A552-57D9-4638-A0A7-5FB215C249CC}"/>
              </a:ext>
            </a:extLst>
          </p:cNvPr>
          <p:cNvSpPr/>
          <p:nvPr/>
        </p:nvSpPr>
        <p:spPr>
          <a:xfrm>
            <a:off x="8269933" y="3365380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HandleAck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F2DD178-3092-CFA9-C8B5-6F1555524B2D}"/>
              </a:ext>
            </a:extLst>
          </p:cNvPr>
          <p:cNvSpPr/>
          <p:nvPr/>
        </p:nvSpPr>
        <p:spPr>
          <a:xfrm>
            <a:off x="8269933" y="3011142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Retransmission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7D5D02D-4167-B99D-7D3D-A2D0FEAA1A13}"/>
              </a:ext>
            </a:extLst>
          </p:cNvPr>
          <p:cNvSpPr/>
          <p:nvPr/>
        </p:nvSpPr>
        <p:spPr>
          <a:xfrm>
            <a:off x="8269933" y="2656383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ConnectionMgmt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94BDFF80-3651-EEA4-E60C-9321C9031540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flipH="1">
            <a:off x="8990800" y="1620631"/>
            <a:ext cx="999" cy="3298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BB19872B-61F1-15C0-F328-A6BD299C46AE}"/>
              </a:ext>
            </a:extLst>
          </p:cNvPr>
          <p:cNvSpPr txBox="1"/>
          <p:nvPr/>
        </p:nvSpPr>
        <p:spPr>
          <a:xfrm>
            <a:off x="8303996" y="1599317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packets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1588818-81E4-FD7C-D837-125F82AC1B00}"/>
              </a:ext>
            </a:extLst>
          </p:cNvPr>
          <p:cNvSpPr txBox="1"/>
          <p:nvPr/>
        </p:nvSpPr>
        <p:spPr>
          <a:xfrm>
            <a:off x="8303996" y="3747235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packets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E80B223E-444F-596D-0F37-92875CD6F5EB}"/>
              </a:ext>
            </a:extLst>
          </p:cNvPr>
          <p:cNvCxnSpPr/>
          <p:nvPr/>
        </p:nvCxnSpPr>
        <p:spPr>
          <a:xfrm>
            <a:off x="9810225" y="2409384"/>
            <a:ext cx="4154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48721E6-CF8F-750B-A57E-BD9B9685E52C}"/>
              </a:ext>
            </a:extLst>
          </p:cNvPr>
          <p:cNvSpPr txBox="1"/>
          <p:nvPr/>
        </p:nvSpPr>
        <p:spPr>
          <a:xfrm>
            <a:off x="9787282" y="2124336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msg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0837B81-67ED-1BDD-6491-0811A478D2BD}"/>
              </a:ext>
            </a:extLst>
          </p:cNvPr>
          <p:cNvSpPr txBox="1"/>
          <p:nvPr/>
        </p:nvSpPr>
        <p:spPr>
          <a:xfrm>
            <a:off x="9791506" y="3155705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msg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192EC71-FB0A-A479-2864-380A73E8230D}"/>
              </a:ext>
            </a:extLst>
          </p:cNvPr>
          <p:cNvCxnSpPr/>
          <p:nvPr/>
        </p:nvCxnSpPr>
        <p:spPr>
          <a:xfrm flipH="1">
            <a:off x="9810225" y="3434383"/>
            <a:ext cx="4154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70D394FE-8012-C0CB-31A4-990C72C11942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10943549" y="2544814"/>
            <a:ext cx="0" cy="255801"/>
          </a:xfrm>
          <a:prstGeom prst="straightConnector1">
            <a:avLst/>
          </a:prstGeom>
          <a:ln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7F0D682B-F614-C709-4C03-2588B0B098E6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10943549" y="3077614"/>
            <a:ext cx="0" cy="255801"/>
          </a:xfrm>
          <a:prstGeom prst="straightConnector1">
            <a:avLst/>
          </a:prstGeom>
          <a:ln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连接符: 肘形 24">
            <a:extLst>
              <a:ext uri="{FF2B5EF4-FFF2-40B4-BE49-F238E27FC236}">
                <a16:creationId xmlns:a16="http://schemas.microsoft.com/office/drawing/2014/main" id="{C92C5ACE-D803-A19E-B9A4-DD996DDDDD83}"/>
              </a:ext>
            </a:extLst>
          </p:cNvPr>
          <p:cNvCxnSpPr>
            <a:cxnSpLocks/>
            <a:stCxn id="7" idx="3"/>
            <a:endCxn id="10" idx="3"/>
          </p:cNvCxnSpPr>
          <p:nvPr/>
        </p:nvCxnSpPr>
        <p:spPr>
          <a:xfrm>
            <a:off x="11587538" y="2406315"/>
            <a:ext cx="12700" cy="1066306"/>
          </a:xfrm>
          <a:prstGeom prst="bentConnector3">
            <a:avLst>
              <a:gd name="adj1" fmla="val 180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07711970-3281-2ADB-9F89-682860173F16}"/>
              </a:ext>
            </a:extLst>
          </p:cNvPr>
          <p:cNvSpPr txBox="1"/>
          <p:nvPr/>
        </p:nvSpPr>
        <p:spPr>
          <a:xfrm>
            <a:off x="10185282" y="2513040"/>
            <a:ext cx="1151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UP_DATA</a:t>
            </a:r>
            <a:endParaRPr lang="zh-CN" altLang="en-US" sz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4544DAF-8501-E56D-6562-160469B23A01}"/>
              </a:ext>
            </a:extLst>
          </p:cNvPr>
          <p:cNvSpPr txBox="1"/>
          <p:nvPr/>
        </p:nvSpPr>
        <p:spPr>
          <a:xfrm>
            <a:off x="11059716" y="3055024"/>
            <a:ext cx="1136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DOWN_DATA</a:t>
            </a:r>
            <a:endParaRPr lang="zh-CN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CE7FE16B-D524-8B61-E0BE-C3668DFE22D9}"/>
              </a:ext>
            </a:extLst>
          </p:cNvPr>
          <p:cNvSpPr txBox="1"/>
          <p:nvPr/>
        </p:nvSpPr>
        <p:spPr>
          <a:xfrm>
            <a:off x="8937463" y="4506792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switch workflow</a:t>
            </a:r>
            <a:endParaRPr lang="zh-CN" altLang="en-US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811273E-9C6A-6D82-35AB-A7C631E3B1D6}"/>
              </a:ext>
            </a:extLst>
          </p:cNvPr>
          <p:cNvSpPr/>
          <p:nvPr/>
        </p:nvSpPr>
        <p:spPr>
          <a:xfrm>
            <a:off x="5655719" y="5756396"/>
            <a:ext cx="141232" cy="141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48041F65-6B99-D882-EBBB-3733C2A0DFB6}"/>
              </a:ext>
            </a:extLst>
          </p:cNvPr>
          <p:cNvSpPr/>
          <p:nvPr/>
        </p:nvSpPr>
        <p:spPr>
          <a:xfrm>
            <a:off x="4643479" y="4786283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76F1DB39-B373-E637-0C2D-720F4342F7D9}"/>
              </a:ext>
            </a:extLst>
          </p:cNvPr>
          <p:cNvSpPr/>
          <p:nvPr/>
        </p:nvSpPr>
        <p:spPr>
          <a:xfrm>
            <a:off x="4018882" y="5442001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3B16008C-EAAE-3400-54A1-9064D5FD262F}"/>
              </a:ext>
            </a:extLst>
          </p:cNvPr>
          <p:cNvSpPr/>
          <p:nvPr/>
        </p:nvSpPr>
        <p:spPr>
          <a:xfrm>
            <a:off x="3706585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2B86031A-FBC5-57D3-33E1-9AA88BF0FC67}"/>
              </a:ext>
            </a:extLst>
          </p:cNvPr>
          <p:cNvSpPr/>
          <p:nvPr/>
        </p:nvSpPr>
        <p:spPr>
          <a:xfrm>
            <a:off x="4331181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4A90A9EC-B6FA-10EE-8EDE-726ACA64714E}"/>
              </a:ext>
            </a:extLst>
          </p:cNvPr>
          <p:cNvSpPr/>
          <p:nvPr/>
        </p:nvSpPr>
        <p:spPr>
          <a:xfrm>
            <a:off x="5268075" y="5442001"/>
            <a:ext cx="312299" cy="31229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F926AEB3-66A0-1A61-BD5F-0942C6408F0C}"/>
              </a:ext>
            </a:extLst>
          </p:cNvPr>
          <p:cNvSpPr/>
          <p:nvPr/>
        </p:nvSpPr>
        <p:spPr>
          <a:xfrm>
            <a:off x="4955778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33D4E45C-DFC4-E94D-DC3B-5528A273578F}"/>
              </a:ext>
            </a:extLst>
          </p:cNvPr>
          <p:cNvSpPr/>
          <p:nvPr/>
        </p:nvSpPr>
        <p:spPr>
          <a:xfrm>
            <a:off x="5580374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F2AB69C6-CF23-E8FA-74FA-D1CC86C1FEBF}"/>
              </a:ext>
            </a:extLst>
          </p:cNvPr>
          <p:cNvCxnSpPr>
            <a:stCxn id="32" idx="0"/>
            <a:endCxn id="31" idx="3"/>
          </p:cNvCxnSpPr>
          <p:nvPr/>
        </p:nvCxnSpPr>
        <p:spPr>
          <a:xfrm flipV="1">
            <a:off x="3862734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4FC5A8F0-D343-6ADF-2436-781DC189A5DF}"/>
              </a:ext>
            </a:extLst>
          </p:cNvPr>
          <p:cNvCxnSpPr>
            <a:cxnSpLocks/>
            <a:stCxn id="33" idx="0"/>
            <a:endCxn id="31" idx="5"/>
          </p:cNvCxnSpPr>
          <p:nvPr/>
        </p:nvCxnSpPr>
        <p:spPr>
          <a:xfrm flipH="1" flipV="1">
            <a:off x="4285447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7579B53B-9DAA-8A97-240A-3D0BB87460C9}"/>
              </a:ext>
            </a:extLst>
          </p:cNvPr>
          <p:cNvCxnSpPr>
            <a:cxnSpLocks/>
            <a:stCxn id="35" idx="0"/>
            <a:endCxn id="34" idx="3"/>
          </p:cNvCxnSpPr>
          <p:nvPr/>
        </p:nvCxnSpPr>
        <p:spPr>
          <a:xfrm flipV="1">
            <a:off x="5111927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E5793769-4D55-5A19-1394-B93BA27445A5}"/>
              </a:ext>
            </a:extLst>
          </p:cNvPr>
          <p:cNvCxnSpPr>
            <a:cxnSpLocks/>
            <a:stCxn id="36" idx="0"/>
            <a:endCxn id="34" idx="5"/>
          </p:cNvCxnSpPr>
          <p:nvPr/>
        </p:nvCxnSpPr>
        <p:spPr>
          <a:xfrm flipH="1" flipV="1">
            <a:off x="5534640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4D29A034-7D02-A9EA-98F8-8DAEC551D8DD}"/>
              </a:ext>
            </a:extLst>
          </p:cNvPr>
          <p:cNvCxnSpPr>
            <a:cxnSpLocks/>
            <a:stCxn id="34" idx="1"/>
            <a:endCxn id="30" idx="5"/>
          </p:cNvCxnSpPr>
          <p:nvPr/>
        </p:nvCxnSpPr>
        <p:spPr>
          <a:xfrm flipH="1" flipV="1">
            <a:off x="4910044" y="5052847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A85541CE-650F-B7C7-744F-D37F1958930F}"/>
              </a:ext>
            </a:extLst>
          </p:cNvPr>
          <p:cNvCxnSpPr>
            <a:cxnSpLocks/>
            <a:stCxn id="31" idx="7"/>
            <a:endCxn id="30" idx="3"/>
          </p:cNvCxnSpPr>
          <p:nvPr/>
        </p:nvCxnSpPr>
        <p:spPr>
          <a:xfrm flipV="1">
            <a:off x="4285447" y="5052847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箭头: 右 42">
            <a:extLst>
              <a:ext uri="{FF2B5EF4-FFF2-40B4-BE49-F238E27FC236}">
                <a16:creationId xmlns:a16="http://schemas.microsoft.com/office/drawing/2014/main" id="{1687BABE-E994-7D9F-6088-C3234E8F8C56}"/>
              </a:ext>
            </a:extLst>
          </p:cNvPr>
          <p:cNvSpPr/>
          <p:nvPr/>
        </p:nvSpPr>
        <p:spPr>
          <a:xfrm rot="17935058">
            <a:off x="3748160" y="5794951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8DE3DB09-D70D-D3A8-2895-5B08A3CA4DA9}"/>
              </a:ext>
            </a:extLst>
          </p:cNvPr>
          <p:cNvSpPr/>
          <p:nvPr/>
        </p:nvSpPr>
        <p:spPr>
          <a:xfrm>
            <a:off x="7454164" y="4786283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8D77E6BA-DF7C-4CA5-4456-342EF1EAA96F}"/>
              </a:ext>
            </a:extLst>
          </p:cNvPr>
          <p:cNvSpPr/>
          <p:nvPr/>
        </p:nvSpPr>
        <p:spPr>
          <a:xfrm>
            <a:off x="6829567" y="5442001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4029B937-1124-1D31-7113-CAB127E7EDA7}"/>
              </a:ext>
            </a:extLst>
          </p:cNvPr>
          <p:cNvSpPr/>
          <p:nvPr/>
        </p:nvSpPr>
        <p:spPr>
          <a:xfrm>
            <a:off x="6517270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386571AD-51BC-61DC-C375-F33B556BEF3B}"/>
              </a:ext>
            </a:extLst>
          </p:cNvPr>
          <p:cNvSpPr/>
          <p:nvPr/>
        </p:nvSpPr>
        <p:spPr>
          <a:xfrm>
            <a:off x="7141866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9F822A4A-26F2-3057-6753-DBB8A3090703}"/>
              </a:ext>
            </a:extLst>
          </p:cNvPr>
          <p:cNvSpPr/>
          <p:nvPr/>
        </p:nvSpPr>
        <p:spPr>
          <a:xfrm>
            <a:off x="8078760" y="5442001"/>
            <a:ext cx="312299" cy="31229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5ED3EEAE-8180-3C5D-5611-349629ABABED}"/>
              </a:ext>
            </a:extLst>
          </p:cNvPr>
          <p:cNvSpPr/>
          <p:nvPr/>
        </p:nvSpPr>
        <p:spPr>
          <a:xfrm>
            <a:off x="7766463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D60B10AC-4232-B866-C7E0-2576F09E599A}"/>
              </a:ext>
            </a:extLst>
          </p:cNvPr>
          <p:cNvSpPr/>
          <p:nvPr/>
        </p:nvSpPr>
        <p:spPr>
          <a:xfrm>
            <a:off x="8391059" y="6077544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231BEB37-E005-BD38-3341-E16FE819BB47}"/>
              </a:ext>
            </a:extLst>
          </p:cNvPr>
          <p:cNvCxnSpPr>
            <a:stCxn id="46" idx="0"/>
            <a:endCxn id="45" idx="3"/>
          </p:cNvCxnSpPr>
          <p:nvPr/>
        </p:nvCxnSpPr>
        <p:spPr>
          <a:xfrm flipV="1">
            <a:off x="6673418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2261C790-DAFF-953D-F291-EBD307D447B7}"/>
              </a:ext>
            </a:extLst>
          </p:cNvPr>
          <p:cNvCxnSpPr>
            <a:cxnSpLocks/>
            <a:stCxn id="47" idx="0"/>
            <a:endCxn id="45" idx="5"/>
          </p:cNvCxnSpPr>
          <p:nvPr/>
        </p:nvCxnSpPr>
        <p:spPr>
          <a:xfrm flipH="1" flipV="1">
            <a:off x="7096132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F728FEDE-185E-C6B6-4867-B141D910392E}"/>
              </a:ext>
            </a:extLst>
          </p:cNvPr>
          <p:cNvCxnSpPr>
            <a:cxnSpLocks/>
            <a:stCxn id="49" idx="0"/>
            <a:endCxn id="48" idx="3"/>
          </p:cNvCxnSpPr>
          <p:nvPr/>
        </p:nvCxnSpPr>
        <p:spPr>
          <a:xfrm flipV="1">
            <a:off x="7922612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538B6DF7-9732-6A2C-32F1-88729617B4B1}"/>
              </a:ext>
            </a:extLst>
          </p:cNvPr>
          <p:cNvCxnSpPr>
            <a:cxnSpLocks/>
            <a:stCxn id="50" idx="0"/>
            <a:endCxn id="48" idx="5"/>
          </p:cNvCxnSpPr>
          <p:nvPr/>
        </p:nvCxnSpPr>
        <p:spPr>
          <a:xfrm flipH="1" flipV="1">
            <a:off x="8345325" y="5708566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A286DDBC-0338-E127-D374-0C0AF17DB0EA}"/>
              </a:ext>
            </a:extLst>
          </p:cNvPr>
          <p:cNvCxnSpPr>
            <a:cxnSpLocks/>
            <a:stCxn id="48" idx="1"/>
            <a:endCxn id="44" idx="5"/>
          </p:cNvCxnSpPr>
          <p:nvPr/>
        </p:nvCxnSpPr>
        <p:spPr>
          <a:xfrm flipH="1" flipV="1">
            <a:off x="7720728" y="5052847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3914638C-B406-4A6C-0BBF-FCD1CAF7FE7A}"/>
              </a:ext>
            </a:extLst>
          </p:cNvPr>
          <p:cNvCxnSpPr>
            <a:cxnSpLocks/>
            <a:stCxn id="45" idx="7"/>
            <a:endCxn id="44" idx="3"/>
          </p:cNvCxnSpPr>
          <p:nvPr/>
        </p:nvCxnSpPr>
        <p:spPr>
          <a:xfrm flipV="1">
            <a:off x="7096132" y="5052847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箭头: 右 56">
            <a:extLst>
              <a:ext uri="{FF2B5EF4-FFF2-40B4-BE49-F238E27FC236}">
                <a16:creationId xmlns:a16="http://schemas.microsoft.com/office/drawing/2014/main" id="{737EE174-2A1B-DE8D-A45E-86BC0C046434}"/>
              </a:ext>
            </a:extLst>
          </p:cNvPr>
          <p:cNvSpPr/>
          <p:nvPr/>
        </p:nvSpPr>
        <p:spPr>
          <a:xfrm rot="8131107">
            <a:off x="7114152" y="5120201"/>
            <a:ext cx="257305" cy="133665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箭头: 右 57">
            <a:extLst>
              <a:ext uri="{FF2B5EF4-FFF2-40B4-BE49-F238E27FC236}">
                <a16:creationId xmlns:a16="http://schemas.microsoft.com/office/drawing/2014/main" id="{B6334DD0-2014-C398-1FEF-61E047E632F0}"/>
              </a:ext>
            </a:extLst>
          </p:cNvPr>
          <p:cNvSpPr/>
          <p:nvPr/>
        </p:nvSpPr>
        <p:spPr>
          <a:xfrm rot="14323242">
            <a:off x="4323035" y="5773667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箭头: 右 58">
            <a:extLst>
              <a:ext uri="{FF2B5EF4-FFF2-40B4-BE49-F238E27FC236}">
                <a16:creationId xmlns:a16="http://schemas.microsoft.com/office/drawing/2014/main" id="{14A00E90-D718-62C3-003A-9F2F88174BC0}"/>
              </a:ext>
            </a:extLst>
          </p:cNvPr>
          <p:cNvSpPr/>
          <p:nvPr/>
        </p:nvSpPr>
        <p:spPr>
          <a:xfrm rot="14323242">
            <a:off x="5575531" y="5755998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箭头: 右 59">
            <a:extLst>
              <a:ext uri="{FF2B5EF4-FFF2-40B4-BE49-F238E27FC236}">
                <a16:creationId xmlns:a16="http://schemas.microsoft.com/office/drawing/2014/main" id="{39138447-EB1F-3C1C-E276-366A38B87E30}"/>
              </a:ext>
            </a:extLst>
          </p:cNvPr>
          <p:cNvSpPr/>
          <p:nvPr/>
        </p:nvSpPr>
        <p:spPr>
          <a:xfrm rot="13638866">
            <a:off x="5016231" y="5116583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箭头: 右 60">
            <a:extLst>
              <a:ext uri="{FF2B5EF4-FFF2-40B4-BE49-F238E27FC236}">
                <a16:creationId xmlns:a16="http://schemas.microsoft.com/office/drawing/2014/main" id="{81A59651-6806-8BE6-72E4-4D7DCBA0141A}"/>
              </a:ext>
            </a:extLst>
          </p:cNvPr>
          <p:cNvSpPr/>
          <p:nvPr/>
        </p:nvSpPr>
        <p:spPr>
          <a:xfrm rot="17729349">
            <a:off x="5021863" y="5769698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2" name="箭头: 右 61">
            <a:extLst>
              <a:ext uri="{FF2B5EF4-FFF2-40B4-BE49-F238E27FC236}">
                <a16:creationId xmlns:a16="http://schemas.microsoft.com/office/drawing/2014/main" id="{75820F10-956C-EE93-4F3F-E2384D86C2F5}"/>
              </a:ext>
            </a:extLst>
          </p:cNvPr>
          <p:cNvSpPr/>
          <p:nvPr/>
        </p:nvSpPr>
        <p:spPr>
          <a:xfrm rot="18791730">
            <a:off x="4294627" y="5142930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箭头: 右 62">
            <a:extLst>
              <a:ext uri="{FF2B5EF4-FFF2-40B4-BE49-F238E27FC236}">
                <a16:creationId xmlns:a16="http://schemas.microsoft.com/office/drawing/2014/main" id="{1292F9C8-8F3B-7593-E7F6-36B448629B84}"/>
              </a:ext>
            </a:extLst>
          </p:cNvPr>
          <p:cNvSpPr/>
          <p:nvPr/>
        </p:nvSpPr>
        <p:spPr>
          <a:xfrm rot="7449188">
            <a:off x="6544981" y="5809835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箭头: 右 63">
            <a:extLst>
              <a:ext uri="{FF2B5EF4-FFF2-40B4-BE49-F238E27FC236}">
                <a16:creationId xmlns:a16="http://schemas.microsoft.com/office/drawing/2014/main" id="{E381DF7F-C98C-B460-194A-EE291830A360}"/>
              </a:ext>
            </a:extLst>
          </p:cNvPr>
          <p:cNvSpPr/>
          <p:nvPr/>
        </p:nvSpPr>
        <p:spPr>
          <a:xfrm rot="7449188">
            <a:off x="7809504" y="5798705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箭头: 右 64">
            <a:extLst>
              <a:ext uri="{FF2B5EF4-FFF2-40B4-BE49-F238E27FC236}">
                <a16:creationId xmlns:a16="http://schemas.microsoft.com/office/drawing/2014/main" id="{5DD6F987-9983-7BED-6019-EF6A1850A838}"/>
              </a:ext>
            </a:extLst>
          </p:cNvPr>
          <p:cNvSpPr/>
          <p:nvPr/>
        </p:nvSpPr>
        <p:spPr>
          <a:xfrm rot="3656965">
            <a:off x="7157203" y="5794957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箭头: 右 65">
            <a:extLst>
              <a:ext uri="{FF2B5EF4-FFF2-40B4-BE49-F238E27FC236}">
                <a16:creationId xmlns:a16="http://schemas.microsoft.com/office/drawing/2014/main" id="{61B3BB54-E685-3174-A392-B31A8F5C1705}"/>
              </a:ext>
            </a:extLst>
          </p:cNvPr>
          <p:cNvSpPr/>
          <p:nvPr/>
        </p:nvSpPr>
        <p:spPr>
          <a:xfrm rot="2856217">
            <a:off x="7898364" y="5159484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箭头: 右 66">
            <a:extLst>
              <a:ext uri="{FF2B5EF4-FFF2-40B4-BE49-F238E27FC236}">
                <a16:creationId xmlns:a16="http://schemas.microsoft.com/office/drawing/2014/main" id="{86B96C70-22B2-0BFC-D2E7-BF383BEC1062}"/>
              </a:ext>
            </a:extLst>
          </p:cNvPr>
          <p:cNvSpPr/>
          <p:nvPr/>
        </p:nvSpPr>
        <p:spPr>
          <a:xfrm rot="3649880">
            <a:off x="8413078" y="5804005"/>
            <a:ext cx="257306" cy="133665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186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275F6-04EC-12E8-CB19-5DFCEAE26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B97C32CB-2EDD-81C3-7A43-65E9F3B698FE}"/>
              </a:ext>
            </a:extLst>
          </p:cNvPr>
          <p:cNvSpPr/>
          <p:nvPr/>
        </p:nvSpPr>
        <p:spPr>
          <a:xfrm>
            <a:off x="2622160" y="5233392"/>
            <a:ext cx="141232" cy="141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D5387F0-A255-C006-9D8C-48A9DAB99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Mode-II: Connection Translated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D060802-539F-237A-237D-9E534868B6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For vendors with ordinary Ethernet switch capability,</a:t>
            </a:r>
            <a:br>
              <a:rPr lang="en-US" altLang="zh-CN" dirty="0"/>
            </a:br>
            <a:r>
              <a:rPr lang="en-US" altLang="zh-CN" dirty="0"/>
              <a:t>but no RoCE technical reserves</a:t>
            </a:r>
          </a:p>
          <a:p>
            <a:r>
              <a:rPr lang="en-US" altLang="zh-CN" dirty="0"/>
              <a:t>Minimalist design to achieve INC, with RoCE </a:t>
            </a:r>
            <a:br>
              <a:rPr lang="en-US" altLang="zh-CN" dirty="0"/>
            </a:br>
            <a:r>
              <a:rPr lang="en-US" altLang="zh-CN" dirty="0"/>
              <a:t>interoperability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EB1AA4-BF26-90CC-BC0D-7160AD6D57D5}"/>
              </a:ext>
            </a:extLst>
          </p:cNvPr>
          <p:cNvSpPr/>
          <p:nvPr/>
        </p:nvSpPr>
        <p:spPr>
          <a:xfrm>
            <a:off x="9627738" y="257930"/>
            <a:ext cx="1988556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56DFD2C-AD33-0A5F-EC62-0A8C4E63D63F}"/>
              </a:ext>
            </a:extLst>
          </p:cNvPr>
          <p:cNvSpPr/>
          <p:nvPr/>
        </p:nvSpPr>
        <p:spPr>
          <a:xfrm>
            <a:off x="9629123" y="801083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CheckDuplicate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A19E7A5-F1EB-DE8D-A46E-AA5943666BF2}"/>
              </a:ext>
            </a:extLst>
          </p:cNvPr>
          <p:cNvSpPr/>
          <p:nvPr/>
        </p:nvSpPr>
        <p:spPr>
          <a:xfrm>
            <a:off x="9629123" y="1221988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AggregateData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DF3A262-9301-58A6-3124-BA31C8D49E29}"/>
              </a:ext>
            </a:extLst>
          </p:cNvPr>
          <p:cNvSpPr/>
          <p:nvPr/>
        </p:nvSpPr>
        <p:spPr>
          <a:xfrm>
            <a:off x="9629123" y="2083684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ReplicateData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7258C3E-4C5A-775B-A336-35089376038A}"/>
              </a:ext>
            </a:extLst>
          </p:cNvPr>
          <p:cNvSpPr/>
          <p:nvPr/>
        </p:nvSpPr>
        <p:spPr>
          <a:xfrm>
            <a:off x="9629123" y="2544917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TranslateHeader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40F0077-F238-7505-790D-F7678F9DDF84}"/>
              </a:ext>
            </a:extLst>
          </p:cNvPr>
          <p:cNvSpPr/>
          <p:nvPr/>
        </p:nvSpPr>
        <p:spPr>
          <a:xfrm>
            <a:off x="9627737" y="3027932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0A6A6674-0622-AB49-5F84-B5CFA981724D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10314690" y="1071939"/>
            <a:ext cx="0" cy="150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CD1D183C-DE8F-C149-EF4E-8CB1FA073489}"/>
              </a:ext>
            </a:extLst>
          </p:cNvPr>
          <p:cNvSpPr txBox="1"/>
          <p:nvPr/>
        </p:nvSpPr>
        <p:spPr>
          <a:xfrm>
            <a:off x="9676113" y="511567"/>
            <a:ext cx="920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UP_DATA</a:t>
            </a:r>
            <a:endParaRPr lang="zh-CN" altLang="en-US" sz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368A955C-98F7-5D6F-4D79-78466130652E}"/>
              </a:ext>
            </a:extLst>
          </p:cNvPr>
          <p:cNvCxnSpPr>
            <a:cxnSpLocks/>
          </p:cNvCxnSpPr>
          <p:nvPr/>
        </p:nvCxnSpPr>
        <p:spPr>
          <a:xfrm>
            <a:off x="9728767" y="528786"/>
            <a:ext cx="0" cy="283164"/>
          </a:xfrm>
          <a:prstGeom prst="straightConnector1">
            <a:avLst/>
          </a:prstGeom>
          <a:ln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DB2E4CCC-C713-1C80-FA59-EE33B36C2870}"/>
              </a:ext>
            </a:extLst>
          </p:cNvPr>
          <p:cNvCxnSpPr>
            <a:cxnSpLocks/>
            <a:stCxn id="6" idx="2"/>
            <a:endCxn id="20" idx="0"/>
          </p:cNvCxnSpPr>
          <p:nvPr/>
        </p:nvCxnSpPr>
        <p:spPr>
          <a:xfrm>
            <a:off x="10314690" y="1492844"/>
            <a:ext cx="0" cy="1560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BA4CCA11-386E-0021-17E3-AA29384CA95D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10314690" y="2354540"/>
            <a:ext cx="0" cy="1903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3F1B7FBC-23D6-F3DF-C693-8D3D0F93A8AD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10313304" y="2815773"/>
            <a:ext cx="1386" cy="2121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连接符: 肘形 15">
            <a:extLst>
              <a:ext uri="{FF2B5EF4-FFF2-40B4-BE49-F238E27FC236}">
                <a16:creationId xmlns:a16="http://schemas.microsoft.com/office/drawing/2014/main" id="{EB11D8CF-CF8F-5D5B-8BB9-C14B38ED3D77}"/>
              </a:ext>
            </a:extLst>
          </p:cNvPr>
          <p:cNvCxnSpPr>
            <a:cxnSpLocks/>
            <a:endCxn id="7" idx="3"/>
          </p:cNvCxnSpPr>
          <p:nvPr/>
        </p:nvCxnSpPr>
        <p:spPr>
          <a:xfrm rot="5400000">
            <a:off x="10210873" y="1330084"/>
            <a:ext cx="1678411" cy="9964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B27A56C3-A9E7-38E3-8312-17F244037CA0}"/>
              </a:ext>
            </a:extLst>
          </p:cNvPr>
          <p:cNvSpPr txBox="1"/>
          <p:nvPr/>
        </p:nvSpPr>
        <p:spPr>
          <a:xfrm>
            <a:off x="10479956" y="509730"/>
            <a:ext cx="1136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DOWN_DATA</a:t>
            </a:r>
            <a:endParaRPr lang="zh-CN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连接符: 肘形 17">
            <a:extLst>
              <a:ext uri="{FF2B5EF4-FFF2-40B4-BE49-F238E27FC236}">
                <a16:creationId xmlns:a16="http://schemas.microsoft.com/office/drawing/2014/main" id="{5F3FFBF1-7282-A38E-CBA0-9CC7CABE1DDD}"/>
              </a:ext>
            </a:extLst>
          </p:cNvPr>
          <p:cNvCxnSpPr>
            <a:cxnSpLocks/>
            <a:endCxn id="8" idx="3"/>
          </p:cNvCxnSpPr>
          <p:nvPr/>
        </p:nvCxnSpPr>
        <p:spPr>
          <a:xfrm rot="5400000">
            <a:off x="10195779" y="1345178"/>
            <a:ext cx="2139645" cy="530689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452D6669-AF2E-00C1-774E-87CFFB80D8FE}"/>
              </a:ext>
            </a:extLst>
          </p:cNvPr>
          <p:cNvSpPr txBox="1"/>
          <p:nvPr/>
        </p:nvSpPr>
        <p:spPr>
          <a:xfrm>
            <a:off x="11048124" y="2458303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</a:t>
            </a:r>
            <a:endParaRPr lang="zh-CN" altLang="en-US" sz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7961B4B-EE3E-3447-A655-0A266204DC6A}"/>
              </a:ext>
            </a:extLst>
          </p:cNvPr>
          <p:cNvSpPr/>
          <p:nvPr/>
        </p:nvSpPr>
        <p:spPr>
          <a:xfrm>
            <a:off x="9629123" y="1648908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RecycleBuffer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9E559B78-60E1-5802-3805-DAF3139B8210}"/>
              </a:ext>
            </a:extLst>
          </p:cNvPr>
          <p:cNvCxnSpPr>
            <a:cxnSpLocks/>
            <a:stCxn id="20" idx="2"/>
            <a:endCxn id="7" idx="0"/>
          </p:cNvCxnSpPr>
          <p:nvPr/>
        </p:nvCxnSpPr>
        <p:spPr>
          <a:xfrm>
            <a:off x="10314690" y="1919764"/>
            <a:ext cx="0" cy="1639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文本框 94">
            <a:extLst>
              <a:ext uri="{FF2B5EF4-FFF2-40B4-BE49-F238E27FC236}">
                <a16:creationId xmlns:a16="http://schemas.microsoft.com/office/drawing/2014/main" id="{159AEFAB-0F25-39DF-E547-FC8294DC58D6}"/>
              </a:ext>
            </a:extLst>
          </p:cNvPr>
          <p:cNvSpPr txBox="1"/>
          <p:nvPr/>
        </p:nvSpPr>
        <p:spPr>
          <a:xfrm>
            <a:off x="673026" y="5913097"/>
            <a:ext cx="11198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(a) Upward data packet               (b) Downward data packet                  (c) Reply ACK packet                  (d) Reflect ACK packet    </a:t>
            </a:r>
            <a:endParaRPr lang="zh-CN" altLang="en-US" sz="16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27C914A9-AEDB-ACBC-2DEF-E6E581EAF9BE}"/>
              </a:ext>
            </a:extLst>
          </p:cNvPr>
          <p:cNvSpPr/>
          <p:nvPr/>
        </p:nvSpPr>
        <p:spPr>
          <a:xfrm>
            <a:off x="1609920" y="4263279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F23B69D2-53F7-3578-C7BE-1FA8D813ABD9}"/>
              </a:ext>
            </a:extLst>
          </p:cNvPr>
          <p:cNvSpPr/>
          <p:nvPr/>
        </p:nvSpPr>
        <p:spPr>
          <a:xfrm>
            <a:off x="985323" y="4918997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C83BFCB4-D4A9-E201-3E3B-454C73A7FA58}"/>
              </a:ext>
            </a:extLst>
          </p:cNvPr>
          <p:cNvSpPr/>
          <p:nvPr/>
        </p:nvSpPr>
        <p:spPr>
          <a:xfrm>
            <a:off x="673026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019F6BE7-966A-B160-9F4F-F6E6B8CEBB72}"/>
              </a:ext>
            </a:extLst>
          </p:cNvPr>
          <p:cNvSpPr/>
          <p:nvPr/>
        </p:nvSpPr>
        <p:spPr>
          <a:xfrm>
            <a:off x="1297622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6E301E80-2CA2-8092-51A6-2F2D2DA6F00E}"/>
              </a:ext>
            </a:extLst>
          </p:cNvPr>
          <p:cNvSpPr/>
          <p:nvPr/>
        </p:nvSpPr>
        <p:spPr>
          <a:xfrm>
            <a:off x="2234516" y="4918997"/>
            <a:ext cx="312299" cy="31229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C12714B2-71BB-EF21-5194-3234AC593437}"/>
              </a:ext>
            </a:extLst>
          </p:cNvPr>
          <p:cNvSpPr/>
          <p:nvPr/>
        </p:nvSpPr>
        <p:spPr>
          <a:xfrm>
            <a:off x="1922219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C857589D-7DEB-9A1C-8A0D-2DEA4E5DF6B3}"/>
              </a:ext>
            </a:extLst>
          </p:cNvPr>
          <p:cNvSpPr/>
          <p:nvPr/>
        </p:nvSpPr>
        <p:spPr>
          <a:xfrm>
            <a:off x="2546815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DC20E7C5-6D9F-4438-73C3-1A2C604BCD23}"/>
              </a:ext>
            </a:extLst>
          </p:cNvPr>
          <p:cNvCxnSpPr>
            <a:stCxn id="25" idx="0"/>
            <a:endCxn id="24" idx="3"/>
          </p:cNvCxnSpPr>
          <p:nvPr/>
        </p:nvCxnSpPr>
        <p:spPr>
          <a:xfrm flipV="1">
            <a:off x="829175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03AC0CD9-B32B-64D4-D135-11FE6A8FDAC9}"/>
              </a:ext>
            </a:extLst>
          </p:cNvPr>
          <p:cNvCxnSpPr>
            <a:cxnSpLocks/>
            <a:stCxn id="26" idx="0"/>
            <a:endCxn id="24" idx="5"/>
          </p:cNvCxnSpPr>
          <p:nvPr/>
        </p:nvCxnSpPr>
        <p:spPr>
          <a:xfrm flipH="1" flipV="1">
            <a:off x="1251888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F477BC42-B641-783E-DC91-A0D50D76B984}"/>
              </a:ext>
            </a:extLst>
          </p:cNvPr>
          <p:cNvCxnSpPr>
            <a:cxnSpLocks/>
            <a:stCxn id="28" idx="0"/>
            <a:endCxn id="27" idx="3"/>
          </p:cNvCxnSpPr>
          <p:nvPr/>
        </p:nvCxnSpPr>
        <p:spPr>
          <a:xfrm flipV="1">
            <a:off x="2078368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8E34AF1-F418-885C-207E-15DE322F3052}"/>
              </a:ext>
            </a:extLst>
          </p:cNvPr>
          <p:cNvCxnSpPr>
            <a:cxnSpLocks/>
            <a:stCxn id="29" idx="0"/>
            <a:endCxn id="27" idx="5"/>
          </p:cNvCxnSpPr>
          <p:nvPr/>
        </p:nvCxnSpPr>
        <p:spPr>
          <a:xfrm flipH="1" flipV="1">
            <a:off x="2501081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A84AF80A-0134-E9D6-89BC-2DCD3A781862}"/>
              </a:ext>
            </a:extLst>
          </p:cNvPr>
          <p:cNvCxnSpPr>
            <a:cxnSpLocks/>
            <a:stCxn id="27" idx="1"/>
            <a:endCxn id="23" idx="5"/>
          </p:cNvCxnSpPr>
          <p:nvPr/>
        </p:nvCxnSpPr>
        <p:spPr>
          <a:xfrm flipH="1" flipV="1">
            <a:off x="1876485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BEA55E82-7A93-3607-B0E7-D05091711104}"/>
              </a:ext>
            </a:extLst>
          </p:cNvPr>
          <p:cNvCxnSpPr>
            <a:cxnSpLocks/>
            <a:stCxn id="24" idx="7"/>
            <a:endCxn id="23" idx="3"/>
          </p:cNvCxnSpPr>
          <p:nvPr/>
        </p:nvCxnSpPr>
        <p:spPr>
          <a:xfrm flipV="1">
            <a:off x="1251888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>
            <a:extLst>
              <a:ext uri="{FF2B5EF4-FFF2-40B4-BE49-F238E27FC236}">
                <a16:creationId xmlns:a16="http://schemas.microsoft.com/office/drawing/2014/main" id="{385535B2-CDAD-7CEC-5D74-DCB38F494955}"/>
              </a:ext>
            </a:extLst>
          </p:cNvPr>
          <p:cNvSpPr/>
          <p:nvPr/>
        </p:nvSpPr>
        <p:spPr>
          <a:xfrm>
            <a:off x="4420605" y="4263279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7E86EAC6-E5B6-AE5B-2627-174B94A552CD}"/>
              </a:ext>
            </a:extLst>
          </p:cNvPr>
          <p:cNvSpPr/>
          <p:nvPr/>
        </p:nvSpPr>
        <p:spPr>
          <a:xfrm>
            <a:off x="3796008" y="4918997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6B080747-1BCE-ACF8-1BD9-5F2F3E9FBCF5}"/>
              </a:ext>
            </a:extLst>
          </p:cNvPr>
          <p:cNvSpPr/>
          <p:nvPr/>
        </p:nvSpPr>
        <p:spPr>
          <a:xfrm>
            <a:off x="3483711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A4F2FBEA-FC58-1DD1-394D-AAB076B5FE9A}"/>
              </a:ext>
            </a:extLst>
          </p:cNvPr>
          <p:cNvSpPr/>
          <p:nvPr/>
        </p:nvSpPr>
        <p:spPr>
          <a:xfrm>
            <a:off x="4108307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69FA223E-6C94-CA94-10EE-1EBADC0198FA}"/>
              </a:ext>
            </a:extLst>
          </p:cNvPr>
          <p:cNvSpPr/>
          <p:nvPr/>
        </p:nvSpPr>
        <p:spPr>
          <a:xfrm>
            <a:off x="5045201" y="4918997"/>
            <a:ext cx="312299" cy="31229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4FC37E21-B6BF-0B87-5721-BFCDD30F8812}"/>
              </a:ext>
            </a:extLst>
          </p:cNvPr>
          <p:cNvSpPr/>
          <p:nvPr/>
        </p:nvSpPr>
        <p:spPr>
          <a:xfrm>
            <a:off x="4732904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E5EF3949-E024-8A8B-094F-78A7716E034E}"/>
              </a:ext>
            </a:extLst>
          </p:cNvPr>
          <p:cNvSpPr/>
          <p:nvPr/>
        </p:nvSpPr>
        <p:spPr>
          <a:xfrm>
            <a:off x="5357500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C1A69078-2D30-01B4-7385-94B563696289}"/>
              </a:ext>
            </a:extLst>
          </p:cNvPr>
          <p:cNvCxnSpPr>
            <a:stCxn id="39" idx="0"/>
            <a:endCxn id="38" idx="3"/>
          </p:cNvCxnSpPr>
          <p:nvPr/>
        </p:nvCxnSpPr>
        <p:spPr>
          <a:xfrm flipV="1">
            <a:off x="3639859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47F95A85-9B36-73AB-EAAD-4E08FD3214C8}"/>
              </a:ext>
            </a:extLst>
          </p:cNvPr>
          <p:cNvCxnSpPr>
            <a:cxnSpLocks/>
            <a:stCxn id="40" idx="0"/>
            <a:endCxn id="38" idx="5"/>
          </p:cNvCxnSpPr>
          <p:nvPr/>
        </p:nvCxnSpPr>
        <p:spPr>
          <a:xfrm flipH="1" flipV="1">
            <a:off x="4062573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91EA4594-C2D8-387D-437F-8C0638CE1D92}"/>
              </a:ext>
            </a:extLst>
          </p:cNvPr>
          <p:cNvCxnSpPr>
            <a:cxnSpLocks/>
            <a:stCxn id="42" idx="0"/>
            <a:endCxn id="41" idx="3"/>
          </p:cNvCxnSpPr>
          <p:nvPr/>
        </p:nvCxnSpPr>
        <p:spPr>
          <a:xfrm flipV="1">
            <a:off x="4889053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DCF28A25-7680-786A-A387-A38F81B7A6A9}"/>
              </a:ext>
            </a:extLst>
          </p:cNvPr>
          <p:cNvCxnSpPr>
            <a:cxnSpLocks/>
            <a:stCxn id="43" idx="0"/>
            <a:endCxn id="41" idx="5"/>
          </p:cNvCxnSpPr>
          <p:nvPr/>
        </p:nvCxnSpPr>
        <p:spPr>
          <a:xfrm flipH="1" flipV="1">
            <a:off x="5311766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63D90515-9A03-0008-4199-BC7A5DAFD2D2}"/>
              </a:ext>
            </a:extLst>
          </p:cNvPr>
          <p:cNvCxnSpPr>
            <a:cxnSpLocks/>
            <a:stCxn id="41" idx="1"/>
            <a:endCxn id="37" idx="5"/>
          </p:cNvCxnSpPr>
          <p:nvPr/>
        </p:nvCxnSpPr>
        <p:spPr>
          <a:xfrm flipH="1" flipV="1">
            <a:off x="4687169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A3FE2111-AC15-02EC-6F63-C6AF84ED867E}"/>
              </a:ext>
            </a:extLst>
          </p:cNvPr>
          <p:cNvCxnSpPr>
            <a:cxnSpLocks/>
            <a:stCxn id="38" idx="7"/>
            <a:endCxn id="37" idx="3"/>
          </p:cNvCxnSpPr>
          <p:nvPr/>
        </p:nvCxnSpPr>
        <p:spPr>
          <a:xfrm flipV="1">
            <a:off x="4062573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椭圆 49">
            <a:extLst>
              <a:ext uri="{FF2B5EF4-FFF2-40B4-BE49-F238E27FC236}">
                <a16:creationId xmlns:a16="http://schemas.microsoft.com/office/drawing/2014/main" id="{EFA36356-A45F-50AE-277F-8B89E6836A19}"/>
              </a:ext>
            </a:extLst>
          </p:cNvPr>
          <p:cNvSpPr/>
          <p:nvPr/>
        </p:nvSpPr>
        <p:spPr>
          <a:xfrm>
            <a:off x="7277024" y="4263279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5491951C-0839-1552-D18C-6F51CA5FAE0D}"/>
              </a:ext>
            </a:extLst>
          </p:cNvPr>
          <p:cNvSpPr/>
          <p:nvPr/>
        </p:nvSpPr>
        <p:spPr>
          <a:xfrm>
            <a:off x="6652427" y="4918997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49812474-618D-431B-70D3-1E8761782064}"/>
              </a:ext>
            </a:extLst>
          </p:cNvPr>
          <p:cNvSpPr/>
          <p:nvPr/>
        </p:nvSpPr>
        <p:spPr>
          <a:xfrm>
            <a:off x="6340130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1E3D6047-91B6-1E75-218A-6B8F2BCEB9AE}"/>
              </a:ext>
            </a:extLst>
          </p:cNvPr>
          <p:cNvSpPr/>
          <p:nvPr/>
        </p:nvSpPr>
        <p:spPr>
          <a:xfrm>
            <a:off x="6964725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770724BF-A21B-3FBB-CAE8-402DB4ABF1CD}"/>
              </a:ext>
            </a:extLst>
          </p:cNvPr>
          <p:cNvSpPr/>
          <p:nvPr/>
        </p:nvSpPr>
        <p:spPr>
          <a:xfrm>
            <a:off x="7901620" y="4918997"/>
            <a:ext cx="312299" cy="31229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F5A27932-798D-A9DE-7F6D-8E2DFCB79CCA}"/>
              </a:ext>
            </a:extLst>
          </p:cNvPr>
          <p:cNvSpPr/>
          <p:nvPr/>
        </p:nvSpPr>
        <p:spPr>
          <a:xfrm>
            <a:off x="7589323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D661210B-09B7-930C-5C81-34CC65A9AFE3}"/>
              </a:ext>
            </a:extLst>
          </p:cNvPr>
          <p:cNvSpPr/>
          <p:nvPr/>
        </p:nvSpPr>
        <p:spPr>
          <a:xfrm>
            <a:off x="8213919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9AA29C61-578B-4608-2481-900EF3FDC868}"/>
              </a:ext>
            </a:extLst>
          </p:cNvPr>
          <p:cNvCxnSpPr>
            <a:stCxn id="52" idx="0"/>
            <a:endCxn id="51" idx="3"/>
          </p:cNvCxnSpPr>
          <p:nvPr/>
        </p:nvCxnSpPr>
        <p:spPr>
          <a:xfrm flipV="1">
            <a:off x="6496278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35C85E22-0D32-209A-8D90-B234627B960E}"/>
              </a:ext>
            </a:extLst>
          </p:cNvPr>
          <p:cNvCxnSpPr>
            <a:cxnSpLocks/>
            <a:stCxn id="53" idx="0"/>
            <a:endCxn id="51" idx="5"/>
          </p:cNvCxnSpPr>
          <p:nvPr/>
        </p:nvCxnSpPr>
        <p:spPr>
          <a:xfrm flipH="1" flipV="1">
            <a:off x="6918991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16E07D67-F8E5-9C19-2FFC-BA6E685E554E}"/>
              </a:ext>
            </a:extLst>
          </p:cNvPr>
          <p:cNvCxnSpPr>
            <a:cxnSpLocks/>
            <a:stCxn id="55" idx="0"/>
            <a:endCxn id="54" idx="3"/>
          </p:cNvCxnSpPr>
          <p:nvPr/>
        </p:nvCxnSpPr>
        <p:spPr>
          <a:xfrm flipV="1">
            <a:off x="7745471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21E8C89C-4EAC-4133-A231-78A7059DF35F}"/>
              </a:ext>
            </a:extLst>
          </p:cNvPr>
          <p:cNvCxnSpPr>
            <a:cxnSpLocks/>
            <a:stCxn id="56" idx="0"/>
            <a:endCxn id="54" idx="5"/>
          </p:cNvCxnSpPr>
          <p:nvPr/>
        </p:nvCxnSpPr>
        <p:spPr>
          <a:xfrm flipH="1" flipV="1">
            <a:off x="8168185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0AE7E6D5-72FB-C66D-617F-DAF3027539FA}"/>
              </a:ext>
            </a:extLst>
          </p:cNvPr>
          <p:cNvCxnSpPr>
            <a:cxnSpLocks/>
            <a:stCxn id="54" idx="1"/>
            <a:endCxn id="50" idx="5"/>
          </p:cNvCxnSpPr>
          <p:nvPr/>
        </p:nvCxnSpPr>
        <p:spPr>
          <a:xfrm flipH="1" flipV="1">
            <a:off x="7543587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F3AB8487-647A-53F7-E2D7-26FD98E2C303}"/>
              </a:ext>
            </a:extLst>
          </p:cNvPr>
          <p:cNvCxnSpPr>
            <a:cxnSpLocks/>
            <a:stCxn id="51" idx="7"/>
            <a:endCxn id="50" idx="3"/>
          </p:cNvCxnSpPr>
          <p:nvPr/>
        </p:nvCxnSpPr>
        <p:spPr>
          <a:xfrm flipV="1">
            <a:off x="6918991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椭圆 62">
            <a:extLst>
              <a:ext uri="{FF2B5EF4-FFF2-40B4-BE49-F238E27FC236}">
                <a16:creationId xmlns:a16="http://schemas.microsoft.com/office/drawing/2014/main" id="{F52BB30A-22A7-1851-451E-6258966BFDB1}"/>
              </a:ext>
            </a:extLst>
          </p:cNvPr>
          <p:cNvSpPr/>
          <p:nvPr/>
        </p:nvSpPr>
        <p:spPr>
          <a:xfrm>
            <a:off x="10133443" y="4263279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id="{165C42F8-58F9-9987-B270-03FCF09D7303}"/>
              </a:ext>
            </a:extLst>
          </p:cNvPr>
          <p:cNvSpPr/>
          <p:nvPr/>
        </p:nvSpPr>
        <p:spPr>
          <a:xfrm>
            <a:off x="9508846" y="4918997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97D91BDA-8778-7433-3A4F-0E616312DF45}"/>
              </a:ext>
            </a:extLst>
          </p:cNvPr>
          <p:cNvSpPr/>
          <p:nvPr/>
        </p:nvSpPr>
        <p:spPr>
          <a:xfrm>
            <a:off x="9196548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椭圆 65">
            <a:extLst>
              <a:ext uri="{FF2B5EF4-FFF2-40B4-BE49-F238E27FC236}">
                <a16:creationId xmlns:a16="http://schemas.microsoft.com/office/drawing/2014/main" id="{5DDCA864-742F-A279-074E-CECEA230C9FB}"/>
              </a:ext>
            </a:extLst>
          </p:cNvPr>
          <p:cNvSpPr/>
          <p:nvPr/>
        </p:nvSpPr>
        <p:spPr>
          <a:xfrm>
            <a:off x="9821144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id="{36868840-9DF5-7052-2220-D4B9BFA1E5A7}"/>
              </a:ext>
            </a:extLst>
          </p:cNvPr>
          <p:cNvSpPr/>
          <p:nvPr/>
        </p:nvSpPr>
        <p:spPr>
          <a:xfrm>
            <a:off x="10758039" y="4918997"/>
            <a:ext cx="312299" cy="31229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椭圆 67">
            <a:extLst>
              <a:ext uri="{FF2B5EF4-FFF2-40B4-BE49-F238E27FC236}">
                <a16:creationId xmlns:a16="http://schemas.microsoft.com/office/drawing/2014/main" id="{E03582BC-107D-EE4C-39F9-C11FF76AEEB4}"/>
              </a:ext>
            </a:extLst>
          </p:cNvPr>
          <p:cNvSpPr/>
          <p:nvPr/>
        </p:nvSpPr>
        <p:spPr>
          <a:xfrm>
            <a:off x="10445742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13B1ED04-2770-B22B-655F-D1D28BF029AA}"/>
              </a:ext>
            </a:extLst>
          </p:cNvPr>
          <p:cNvSpPr/>
          <p:nvPr/>
        </p:nvSpPr>
        <p:spPr>
          <a:xfrm>
            <a:off x="11070337" y="5554540"/>
            <a:ext cx="312299" cy="312299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7BB1F122-8A08-85BD-6F84-2486F858C68D}"/>
              </a:ext>
            </a:extLst>
          </p:cNvPr>
          <p:cNvCxnSpPr>
            <a:stCxn id="65" idx="0"/>
            <a:endCxn id="64" idx="3"/>
          </p:cNvCxnSpPr>
          <p:nvPr/>
        </p:nvCxnSpPr>
        <p:spPr>
          <a:xfrm flipV="1">
            <a:off x="9352697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6F5EB65-88A2-0D12-756B-0CE723BE571E}"/>
              </a:ext>
            </a:extLst>
          </p:cNvPr>
          <p:cNvCxnSpPr>
            <a:cxnSpLocks/>
            <a:stCxn id="66" idx="0"/>
            <a:endCxn id="64" idx="5"/>
          </p:cNvCxnSpPr>
          <p:nvPr/>
        </p:nvCxnSpPr>
        <p:spPr>
          <a:xfrm flipH="1" flipV="1">
            <a:off x="9775410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C20B08EA-2542-1C13-2D00-4DAAB8A90516}"/>
              </a:ext>
            </a:extLst>
          </p:cNvPr>
          <p:cNvCxnSpPr>
            <a:cxnSpLocks/>
            <a:stCxn id="68" idx="0"/>
            <a:endCxn id="67" idx="3"/>
          </p:cNvCxnSpPr>
          <p:nvPr/>
        </p:nvCxnSpPr>
        <p:spPr>
          <a:xfrm flipV="1">
            <a:off x="10601890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AD0EB482-2913-1558-FE29-F7081E362794}"/>
              </a:ext>
            </a:extLst>
          </p:cNvPr>
          <p:cNvCxnSpPr>
            <a:cxnSpLocks/>
            <a:stCxn id="69" idx="0"/>
            <a:endCxn id="67" idx="5"/>
          </p:cNvCxnSpPr>
          <p:nvPr/>
        </p:nvCxnSpPr>
        <p:spPr>
          <a:xfrm flipH="1" flipV="1">
            <a:off x="11024603" y="5185562"/>
            <a:ext cx="201884" cy="3689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2C49A06F-89BE-C50F-B210-6A3A41CD9AC2}"/>
              </a:ext>
            </a:extLst>
          </p:cNvPr>
          <p:cNvCxnSpPr>
            <a:cxnSpLocks/>
            <a:stCxn id="67" idx="1"/>
            <a:endCxn id="63" idx="5"/>
          </p:cNvCxnSpPr>
          <p:nvPr/>
        </p:nvCxnSpPr>
        <p:spPr>
          <a:xfrm flipH="1" flipV="1">
            <a:off x="10400007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D4E84E1B-3451-48AF-E7B2-9E97038FF417}"/>
              </a:ext>
            </a:extLst>
          </p:cNvPr>
          <p:cNvCxnSpPr>
            <a:cxnSpLocks/>
            <a:stCxn id="64" idx="7"/>
            <a:endCxn id="63" idx="3"/>
          </p:cNvCxnSpPr>
          <p:nvPr/>
        </p:nvCxnSpPr>
        <p:spPr>
          <a:xfrm flipV="1">
            <a:off x="9775410" y="4529843"/>
            <a:ext cx="403767" cy="4348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5F11FD37-DA0E-FE30-7F66-27CB5541E8A9}"/>
              </a:ext>
            </a:extLst>
          </p:cNvPr>
          <p:cNvGrpSpPr/>
          <p:nvPr/>
        </p:nvGrpSpPr>
        <p:grpSpPr>
          <a:xfrm>
            <a:off x="776421" y="4531759"/>
            <a:ext cx="1961036" cy="935674"/>
            <a:chOff x="776421" y="4531759"/>
            <a:chExt cx="1961036" cy="935674"/>
          </a:xfrm>
        </p:grpSpPr>
        <p:sp>
          <p:nvSpPr>
            <p:cNvPr id="79" name="箭头: 右 78">
              <a:extLst>
                <a:ext uri="{FF2B5EF4-FFF2-40B4-BE49-F238E27FC236}">
                  <a16:creationId xmlns:a16="http://schemas.microsoft.com/office/drawing/2014/main" id="{14A2A8C2-08DC-C448-F8A5-14644AE753BA}"/>
                </a:ext>
              </a:extLst>
            </p:cNvPr>
            <p:cNvSpPr/>
            <p:nvPr/>
          </p:nvSpPr>
          <p:spPr>
            <a:xfrm rot="14323242">
              <a:off x="2541972" y="5232994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箭头: 右 35">
              <a:extLst>
                <a:ext uri="{FF2B5EF4-FFF2-40B4-BE49-F238E27FC236}">
                  <a16:creationId xmlns:a16="http://schemas.microsoft.com/office/drawing/2014/main" id="{19E07C2F-2D93-8D70-06BC-3B2883EBAFE7}"/>
                </a:ext>
              </a:extLst>
            </p:cNvPr>
            <p:cNvSpPr/>
            <p:nvPr/>
          </p:nvSpPr>
          <p:spPr>
            <a:xfrm rot="17935058">
              <a:off x="714601" y="5271947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箭头: 右 77">
              <a:extLst>
                <a:ext uri="{FF2B5EF4-FFF2-40B4-BE49-F238E27FC236}">
                  <a16:creationId xmlns:a16="http://schemas.microsoft.com/office/drawing/2014/main" id="{6A835C02-FE84-362B-243C-4EAC21D4DA11}"/>
                </a:ext>
              </a:extLst>
            </p:cNvPr>
            <p:cNvSpPr/>
            <p:nvPr/>
          </p:nvSpPr>
          <p:spPr>
            <a:xfrm rot="14323242">
              <a:off x="1289476" y="5250663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箭头: 右 79">
              <a:extLst>
                <a:ext uri="{FF2B5EF4-FFF2-40B4-BE49-F238E27FC236}">
                  <a16:creationId xmlns:a16="http://schemas.microsoft.com/office/drawing/2014/main" id="{8D1EB103-6FF5-6C84-5D46-6B977E7066EB}"/>
                </a:ext>
              </a:extLst>
            </p:cNvPr>
            <p:cNvSpPr/>
            <p:nvPr/>
          </p:nvSpPr>
          <p:spPr>
            <a:xfrm rot="13638866">
              <a:off x="1982672" y="4593579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箭头: 右 80">
              <a:extLst>
                <a:ext uri="{FF2B5EF4-FFF2-40B4-BE49-F238E27FC236}">
                  <a16:creationId xmlns:a16="http://schemas.microsoft.com/office/drawing/2014/main" id="{4AE2C91C-0E35-4EA3-B572-E90530472344}"/>
                </a:ext>
              </a:extLst>
            </p:cNvPr>
            <p:cNvSpPr/>
            <p:nvPr/>
          </p:nvSpPr>
          <p:spPr>
            <a:xfrm rot="17729349">
              <a:off x="1988304" y="5246694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2" name="箭头: 右 81">
              <a:extLst>
                <a:ext uri="{FF2B5EF4-FFF2-40B4-BE49-F238E27FC236}">
                  <a16:creationId xmlns:a16="http://schemas.microsoft.com/office/drawing/2014/main" id="{136AEEB0-C3DF-2064-3339-64870D47567A}"/>
                </a:ext>
              </a:extLst>
            </p:cNvPr>
            <p:cNvSpPr/>
            <p:nvPr/>
          </p:nvSpPr>
          <p:spPr>
            <a:xfrm rot="18791730">
              <a:off x="1261068" y="4619926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25C61E97-06A8-83E1-3FF6-B29E13206620}"/>
              </a:ext>
            </a:extLst>
          </p:cNvPr>
          <p:cNvGrpSpPr/>
          <p:nvPr/>
        </p:nvGrpSpPr>
        <p:grpSpPr>
          <a:xfrm>
            <a:off x="3573242" y="4574660"/>
            <a:ext cx="2001762" cy="907657"/>
            <a:chOff x="3573242" y="4574660"/>
            <a:chExt cx="2001762" cy="907657"/>
          </a:xfrm>
        </p:grpSpPr>
        <p:sp>
          <p:nvSpPr>
            <p:cNvPr id="76" name="箭头: 右 75">
              <a:extLst>
                <a:ext uri="{FF2B5EF4-FFF2-40B4-BE49-F238E27FC236}">
                  <a16:creationId xmlns:a16="http://schemas.microsoft.com/office/drawing/2014/main" id="{D3C2ED47-E399-EB72-82B8-D3AA8156158C}"/>
                </a:ext>
              </a:extLst>
            </p:cNvPr>
            <p:cNvSpPr/>
            <p:nvPr/>
          </p:nvSpPr>
          <p:spPr>
            <a:xfrm rot="8131107">
              <a:off x="4080593" y="4597197"/>
              <a:ext cx="257305" cy="133665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箭头: 右 82">
              <a:extLst>
                <a:ext uri="{FF2B5EF4-FFF2-40B4-BE49-F238E27FC236}">
                  <a16:creationId xmlns:a16="http://schemas.microsoft.com/office/drawing/2014/main" id="{C571AC75-744D-52EB-ACA8-D4B19B3FA228}"/>
                </a:ext>
              </a:extLst>
            </p:cNvPr>
            <p:cNvSpPr/>
            <p:nvPr/>
          </p:nvSpPr>
          <p:spPr>
            <a:xfrm rot="7449188">
              <a:off x="3511422" y="5286831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箭头: 右 83">
              <a:extLst>
                <a:ext uri="{FF2B5EF4-FFF2-40B4-BE49-F238E27FC236}">
                  <a16:creationId xmlns:a16="http://schemas.microsoft.com/office/drawing/2014/main" id="{7BFADB59-EC81-B196-15AA-7EE3A204DDC9}"/>
                </a:ext>
              </a:extLst>
            </p:cNvPr>
            <p:cNvSpPr/>
            <p:nvPr/>
          </p:nvSpPr>
          <p:spPr>
            <a:xfrm rot="7449188">
              <a:off x="4775945" y="5275701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箭头: 右 84">
              <a:extLst>
                <a:ext uri="{FF2B5EF4-FFF2-40B4-BE49-F238E27FC236}">
                  <a16:creationId xmlns:a16="http://schemas.microsoft.com/office/drawing/2014/main" id="{55DD3273-4B04-A950-3972-24DC3F4A6036}"/>
                </a:ext>
              </a:extLst>
            </p:cNvPr>
            <p:cNvSpPr/>
            <p:nvPr/>
          </p:nvSpPr>
          <p:spPr>
            <a:xfrm rot="3656965">
              <a:off x="4123644" y="5271953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箭头: 右 85">
              <a:extLst>
                <a:ext uri="{FF2B5EF4-FFF2-40B4-BE49-F238E27FC236}">
                  <a16:creationId xmlns:a16="http://schemas.microsoft.com/office/drawing/2014/main" id="{6E3E2F92-4D60-1A1A-1595-86B158EE5D33}"/>
                </a:ext>
              </a:extLst>
            </p:cNvPr>
            <p:cNvSpPr/>
            <p:nvPr/>
          </p:nvSpPr>
          <p:spPr>
            <a:xfrm rot="2856217">
              <a:off x="4864805" y="4636480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箭头: 右 86">
              <a:extLst>
                <a:ext uri="{FF2B5EF4-FFF2-40B4-BE49-F238E27FC236}">
                  <a16:creationId xmlns:a16="http://schemas.microsoft.com/office/drawing/2014/main" id="{B2383B16-69ED-7A48-F590-1D5C61BB9BD0}"/>
                </a:ext>
              </a:extLst>
            </p:cNvPr>
            <p:cNvSpPr/>
            <p:nvPr/>
          </p:nvSpPr>
          <p:spPr>
            <a:xfrm rot="3649880">
              <a:off x="5379519" y="5281001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AAA89571-F23D-87A1-CC93-DED17FF1480D}"/>
              </a:ext>
            </a:extLst>
          </p:cNvPr>
          <p:cNvGrpSpPr/>
          <p:nvPr/>
        </p:nvGrpSpPr>
        <p:grpSpPr>
          <a:xfrm>
            <a:off x="6445134" y="5188554"/>
            <a:ext cx="1985992" cy="272046"/>
            <a:chOff x="6445134" y="5188554"/>
            <a:chExt cx="1985992" cy="272046"/>
          </a:xfrm>
        </p:grpSpPr>
        <p:sp>
          <p:nvSpPr>
            <p:cNvPr id="77" name="箭头: 右 76">
              <a:extLst>
                <a:ext uri="{FF2B5EF4-FFF2-40B4-BE49-F238E27FC236}">
                  <a16:creationId xmlns:a16="http://schemas.microsoft.com/office/drawing/2014/main" id="{6C39962F-8054-8CB7-9954-B4F5FF8E5C93}"/>
                </a:ext>
              </a:extLst>
            </p:cNvPr>
            <p:cNvSpPr/>
            <p:nvPr/>
          </p:nvSpPr>
          <p:spPr>
            <a:xfrm rot="17742827">
              <a:off x="6383314" y="5250374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箭头: 右 87">
              <a:extLst>
                <a:ext uri="{FF2B5EF4-FFF2-40B4-BE49-F238E27FC236}">
                  <a16:creationId xmlns:a16="http://schemas.microsoft.com/office/drawing/2014/main" id="{9CC6B218-A29C-EA3E-16AC-7BA584B8B661}"/>
                </a:ext>
              </a:extLst>
            </p:cNvPr>
            <p:cNvSpPr/>
            <p:nvPr/>
          </p:nvSpPr>
          <p:spPr>
            <a:xfrm rot="14570800">
              <a:off x="6978681" y="5255794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箭头: 右 88">
              <a:extLst>
                <a:ext uri="{FF2B5EF4-FFF2-40B4-BE49-F238E27FC236}">
                  <a16:creationId xmlns:a16="http://schemas.microsoft.com/office/drawing/2014/main" id="{A972B45B-C3DE-CDBF-D0E9-6ADC2A070E4E}"/>
                </a:ext>
              </a:extLst>
            </p:cNvPr>
            <p:cNvSpPr/>
            <p:nvPr/>
          </p:nvSpPr>
          <p:spPr>
            <a:xfrm rot="17967050">
              <a:off x="7625284" y="5255882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箭头: 右 89">
              <a:extLst>
                <a:ext uri="{FF2B5EF4-FFF2-40B4-BE49-F238E27FC236}">
                  <a16:creationId xmlns:a16="http://schemas.microsoft.com/office/drawing/2014/main" id="{705A86ED-B78D-437C-0A1A-53DE7144EAC1}"/>
                </a:ext>
              </a:extLst>
            </p:cNvPr>
            <p:cNvSpPr/>
            <p:nvPr/>
          </p:nvSpPr>
          <p:spPr>
            <a:xfrm rot="14400349">
              <a:off x="8235641" y="5265114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E5092CFA-CA0A-CACA-1270-79E0F0FDC448}"/>
              </a:ext>
            </a:extLst>
          </p:cNvPr>
          <p:cNvGrpSpPr/>
          <p:nvPr/>
        </p:nvGrpSpPr>
        <p:grpSpPr>
          <a:xfrm>
            <a:off x="9283738" y="5195813"/>
            <a:ext cx="1994052" cy="276840"/>
            <a:chOff x="9283738" y="5195813"/>
            <a:chExt cx="1994052" cy="276840"/>
          </a:xfrm>
        </p:grpSpPr>
        <p:sp>
          <p:nvSpPr>
            <p:cNvPr id="91" name="箭头: 右 90">
              <a:extLst>
                <a:ext uri="{FF2B5EF4-FFF2-40B4-BE49-F238E27FC236}">
                  <a16:creationId xmlns:a16="http://schemas.microsoft.com/office/drawing/2014/main" id="{D7381EF8-298F-F24D-2E21-D51639130B67}"/>
                </a:ext>
              </a:extLst>
            </p:cNvPr>
            <p:cNvSpPr/>
            <p:nvPr/>
          </p:nvSpPr>
          <p:spPr>
            <a:xfrm rot="7047236">
              <a:off x="9221918" y="5276052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箭头: 右 91">
              <a:extLst>
                <a:ext uri="{FF2B5EF4-FFF2-40B4-BE49-F238E27FC236}">
                  <a16:creationId xmlns:a16="http://schemas.microsoft.com/office/drawing/2014/main" id="{DA937C88-6344-8AB2-EC49-DF9927C13869}"/>
                </a:ext>
              </a:extLst>
            </p:cNvPr>
            <p:cNvSpPr/>
            <p:nvPr/>
          </p:nvSpPr>
          <p:spPr>
            <a:xfrm rot="7047236">
              <a:off x="10495636" y="5257633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箭头: 右 92">
              <a:extLst>
                <a:ext uri="{FF2B5EF4-FFF2-40B4-BE49-F238E27FC236}">
                  <a16:creationId xmlns:a16="http://schemas.microsoft.com/office/drawing/2014/main" id="{B08C582B-0545-8D9E-E345-72CC80CCB643}"/>
                </a:ext>
              </a:extLst>
            </p:cNvPr>
            <p:cNvSpPr/>
            <p:nvPr/>
          </p:nvSpPr>
          <p:spPr>
            <a:xfrm rot="3676278">
              <a:off x="9831407" y="5270053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箭头: 右 93">
              <a:extLst>
                <a:ext uri="{FF2B5EF4-FFF2-40B4-BE49-F238E27FC236}">
                  <a16:creationId xmlns:a16="http://schemas.microsoft.com/office/drawing/2014/main" id="{316B98BC-2A15-A34C-3E95-C3F702839ABF}"/>
                </a:ext>
              </a:extLst>
            </p:cNvPr>
            <p:cNvSpPr/>
            <p:nvPr/>
          </p:nvSpPr>
          <p:spPr>
            <a:xfrm rot="3676278">
              <a:off x="11082305" y="5277167"/>
              <a:ext cx="257306" cy="133665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B073A8B9-FD93-7AA1-B845-6ABD6E705816}"/>
              </a:ext>
            </a:extLst>
          </p:cNvPr>
          <p:cNvGrpSpPr/>
          <p:nvPr/>
        </p:nvGrpSpPr>
        <p:grpSpPr>
          <a:xfrm>
            <a:off x="5420007" y="4373658"/>
            <a:ext cx="2983793" cy="973700"/>
            <a:chOff x="5420007" y="4373658"/>
            <a:chExt cx="2983793" cy="973700"/>
          </a:xfrm>
        </p:grpSpPr>
        <p:cxnSp>
          <p:nvCxnSpPr>
            <p:cNvPr id="114" name="连接符: 肘形 113">
              <a:extLst>
                <a:ext uri="{FF2B5EF4-FFF2-40B4-BE49-F238E27FC236}">
                  <a16:creationId xmlns:a16="http://schemas.microsoft.com/office/drawing/2014/main" id="{EA8608BD-8DA4-67EF-C939-71A2F8FD7208}"/>
                </a:ext>
              </a:extLst>
            </p:cNvPr>
            <p:cNvCxnSpPr>
              <a:cxnSpLocks/>
              <a:stCxn id="90" idx="2"/>
              <a:endCxn id="87" idx="0"/>
            </p:cNvCxnSpPr>
            <p:nvPr/>
          </p:nvCxnSpPr>
          <p:spPr>
            <a:xfrm flipH="1">
              <a:off x="5584445" y="5266701"/>
              <a:ext cx="2819355" cy="80657"/>
            </a:xfrm>
            <a:prstGeom prst="bentConnector5">
              <a:avLst>
                <a:gd name="adj1" fmla="val 0"/>
                <a:gd name="adj2" fmla="val -674241"/>
                <a:gd name="adj3" fmla="val 100120"/>
              </a:avLst>
            </a:prstGeom>
            <a:ln w="12700">
              <a:solidFill>
                <a:srgbClr val="7030A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文本框 114">
              <a:extLst>
                <a:ext uri="{FF2B5EF4-FFF2-40B4-BE49-F238E27FC236}">
                  <a16:creationId xmlns:a16="http://schemas.microsoft.com/office/drawing/2014/main" id="{04A792FD-1BD6-8BEA-1071-7DA359FBE8F9}"/>
                </a:ext>
              </a:extLst>
            </p:cNvPr>
            <p:cNvSpPr txBox="1"/>
            <p:nvPr/>
          </p:nvSpPr>
          <p:spPr>
            <a:xfrm>
              <a:off x="5420007" y="4373658"/>
              <a:ext cx="13372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acknowleging</a:t>
              </a:r>
              <a:endParaRPr lang="zh-CN" altLang="en-US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0148A167-1875-912D-72F2-D8AF47AC40F4}"/>
              </a:ext>
            </a:extLst>
          </p:cNvPr>
          <p:cNvGrpSpPr/>
          <p:nvPr/>
        </p:nvGrpSpPr>
        <p:grpSpPr>
          <a:xfrm>
            <a:off x="2692777" y="3831771"/>
            <a:ext cx="8594455" cy="1512339"/>
            <a:chOff x="2692777" y="3831771"/>
            <a:chExt cx="8594455" cy="1512339"/>
          </a:xfrm>
        </p:grpSpPr>
        <p:cxnSp>
          <p:nvCxnSpPr>
            <p:cNvPr id="116" name="连接符: 肘形 115">
              <a:extLst>
                <a:ext uri="{FF2B5EF4-FFF2-40B4-BE49-F238E27FC236}">
                  <a16:creationId xmlns:a16="http://schemas.microsoft.com/office/drawing/2014/main" id="{7A58ECFD-E27B-D459-5ACB-AC061627219E}"/>
                </a:ext>
              </a:extLst>
            </p:cNvPr>
            <p:cNvCxnSpPr>
              <a:cxnSpLocks/>
              <a:stCxn id="94" idx="0"/>
              <a:endCxn id="22" idx="0"/>
            </p:cNvCxnSpPr>
            <p:nvPr/>
          </p:nvCxnSpPr>
          <p:spPr>
            <a:xfrm flipH="1" flipV="1">
              <a:off x="2692777" y="5233392"/>
              <a:ext cx="8594455" cy="110718"/>
            </a:xfrm>
            <a:prstGeom prst="bentConnector4">
              <a:avLst>
                <a:gd name="adj1" fmla="val -140"/>
                <a:gd name="adj2" fmla="val 1052140"/>
              </a:avLst>
            </a:prstGeom>
            <a:ln w="12700">
              <a:solidFill>
                <a:srgbClr val="7030A0"/>
              </a:solidFill>
              <a:prstDash val="sysDot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文本框 116">
              <a:extLst>
                <a:ext uri="{FF2B5EF4-FFF2-40B4-BE49-F238E27FC236}">
                  <a16:creationId xmlns:a16="http://schemas.microsoft.com/office/drawing/2014/main" id="{24DDC370-604D-4E0A-8922-A9A7C87A1FBA}"/>
                </a:ext>
              </a:extLst>
            </p:cNvPr>
            <p:cNvSpPr txBox="1"/>
            <p:nvPr/>
          </p:nvSpPr>
          <p:spPr>
            <a:xfrm>
              <a:off x="2737044" y="3831771"/>
              <a:ext cx="13372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acknowleging</a:t>
              </a:r>
              <a:endParaRPr lang="zh-CN" altLang="en-US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8" name="文本框 117">
            <a:extLst>
              <a:ext uri="{FF2B5EF4-FFF2-40B4-BE49-F238E27FC236}">
                <a16:creationId xmlns:a16="http://schemas.microsoft.com/office/drawing/2014/main" id="{BA8AAAC8-73E1-DC21-C394-66912C7A403B}"/>
              </a:ext>
            </a:extLst>
          </p:cNvPr>
          <p:cNvSpPr txBox="1"/>
          <p:nvPr/>
        </p:nvSpPr>
        <p:spPr>
          <a:xfrm>
            <a:off x="9464293" y="3411909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switch workflow</a:t>
            </a:r>
            <a:endParaRPr lang="zh-CN" altLang="en-US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9F265A5A-E3DC-E618-F377-FE0CE1D515AB}"/>
              </a:ext>
            </a:extLst>
          </p:cNvPr>
          <p:cNvSpPr txBox="1"/>
          <p:nvPr/>
        </p:nvSpPr>
        <p:spPr>
          <a:xfrm>
            <a:off x="1260217" y="3366141"/>
            <a:ext cx="6900029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  Legends</a:t>
            </a:r>
            <a:r>
              <a:rPr lang="zh-CN" altLang="en-US" sz="1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</a:t>
            </a:r>
            <a:r>
              <a:rPr lang="en-US" altLang="zh-CN" sz="1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upward data packet             downward data packet               ACK packet</a:t>
            </a:r>
            <a:endParaRPr lang="zh-CN" altLang="en-US" sz="1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1" name="箭头: 右 100">
            <a:extLst>
              <a:ext uri="{FF2B5EF4-FFF2-40B4-BE49-F238E27FC236}">
                <a16:creationId xmlns:a16="http://schemas.microsoft.com/office/drawing/2014/main" id="{F0932CD9-F638-B9BD-0DE8-7D1E4465391B}"/>
              </a:ext>
            </a:extLst>
          </p:cNvPr>
          <p:cNvSpPr/>
          <p:nvPr/>
        </p:nvSpPr>
        <p:spPr>
          <a:xfrm>
            <a:off x="2526688" y="3485394"/>
            <a:ext cx="216214" cy="112319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02" name="箭头: 右 101">
            <a:extLst>
              <a:ext uri="{FF2B5EF4-FFF2-40B4-BE49-F238E27FC236}">
                <a16:creationId xmlns:a16="http://schemas.microsoft.com/office/drawing/2014/main" id="{8FDEA453-9B1F-5D1D-1516-F3CC25CF2D26}"/>
              </a:ext>
            </a:extLst>
          </p:cNvPr>
          <p:cNvSpPr/>
          <p:nvPr/>
        </p:nvSpPr>
        <p:spPr>
          <a:xfrm>
            <a:off x="4517077" y="3477252"/>
            <a:ext cx="216214" cy="112319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03" name="箭头: 右 102">
            <a:extLst>
              <a:ext uri="{FF2B5EF4-FFF2-40B4-BE49-F238E27FC236}">
                <a16:creationId xmlns:a16="http://schemas.microsoft.com/office/drawing/2014/main" id="{C8EFE7A8-2A93-47E6-656E-E743986A7D69}"/>
              </a:ext>
            </a:extLst>
          </p:cNvPr>
          <p:cNvSpPr/>
          <p:nvPr/>
        </p:nvSpPr>
        <p:spPr>
          <a:xfrm>
            <a:off x="6695526" y="3482810"/>
            <a:ext cx="216214" cy="112319"/>
          </a:xfrm>
          <a:prstGeom prst="rightArrow">
            <a:avLst>
              <a:gd name="adj1" fmla="val 40624"/>
              <a:gd name="adj2" fmla="val 68750"/>
            </a:avLst>
          </a:prstGeom>
          <a:pattFill prst="horzBrick">
            <a:fgClr>
              <a:srgbClr val="00CC00"/>
            </a:fgClr>
            <a:bgClr>
              <a:schemeClr val="bg1"/>
            </a:bgClr>
          </a:patt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391098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CBE06-E765-9B28-8546-8D202B1D0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>
            <a:extLst>
              <a:ext uri="{FF2B5EF4-FFF2-40B4-BE49-F238E27FC236}">
                <a16:creationId xmlns:a16="http://schemas.microsoft.com/office/drawing/2014/main" id="{47B86574-68F1-B33E-33CA-6AB3F2A40584}"/>
              </a:ext>
            </a:extLst>
          </p:cNvPr>
          <p:cNvSpPr txBox="1"/>
          <p:nvPr/>
        </p:nvSpPr>
        <p:spPr>
          <a:xfrm>
            <a:off x="1260217" y="3707229"/>
            <a:ext cx="6900029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  Legends</a:t>
            </a:r>
            <a:r>
              <a:rPr lang="zh-CN" altLang="en-US" sz="1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</a:t>
            </a:r>
            <a:r>
              <a:rPr lang="en-US" altLang="zh-CN" sz="1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upward data packet             downward data packet               ACK packet</a:t>
            </a:r>
            <a:endParaRPr lang="zh-CN" altLang="en-US" sz="1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B0A160-D1D5-AF65-041C-C34965529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Mode-III: Connection Enhanced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D8FAB5-D327-38AF-37A2-D85AE997D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For vendors evolving to </a:t>
            </a:r>
            <a:r>
              <a:rPr lang="en-US" altLang="zh-CN" dirty="0" err="1"/>
              <a:t>switch+RDMA</a:t>
            </a:r>
            <a:endParaRPr lang="en-US" altLang="zh-CN" dirty="0"/>
          </a:p>
          <a:p>
            <a:r>
              <a:rPr lang="en-US" altLang="zh-CN" dirty="0"/>
              <a:t>Add per-hop ACK and retransmission</a:t>
            </a:r>
          </a:p>
          <a:p>
            <a:r>
              <a:rPr lang="en-US" altLang="zh-CN" dirty="0"/>
              <a:t>The middle ground between Mode-I and Mode-II</a:t>
            </a:r>
            <a:endParaRPr lang="zh-CN" altLang="en-US" dirty="0"/>
          </a:p>
          <a:p>
            <a:endParaRPr lang="zh-CN" altLang="en-US" dirty="0"/>
          </a:p>
        </p:txBody>
      </p:sp>
      <p:cxnSp>
        <p:nvCxnSpPr>
          <p:cNvPr id="6" name="连接符: 肘形 5">
            <a:extLst>
              <a:ext uri="{FF2B5EF4-FFF2-40B4-BE49-F238E27FC236}">
                <a16:creationId xmlns:a16="http://schemas.microsoft.com/office/drawing/2014/main" id="{05A12234-D4CE-4979-4F78-05FAFCAEEDAD}"/>
              </a:ext>
            </a:extLst>
          </p:cNvPr>
          <p:cNvCxnSpPr>
            <a:cxnSpLocks/>
            <a:stCxn id="20" idx="3"/>
            <a:endCxn id="5" idx="1"/>
          </p:cNvCxnSpPr>
          <p:nvPr/>
        </p:nvCxnSpPr>
        <p:spPr>
          <a:xfrm>
            <a:off x="9353098" y="786662"/>
            <a:ext cx="1035314" cy="1437554"/>
          </a:xfrm>
          <a:prstGeom prst="bentConnector3">
            <a:avLst>
              <a:gd name="adj1" fmla="val 80176"/>
            </a:avLst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连接符: 肘形 7">
            <a:extLst>
              <a:ext uri="{FF2B5EF4-FFF2-40B4-BE49-F238E27FC236}">
                <a16:creationId xmlns:a16="http://schemas.microsoft.com/office/drawing/2014/main" id="{FF6861A2-1347-CD0D-6F78-ACEBBCECCC0E}"/>
              </a:ext>
            </a:extLst>
          </p:cNvPr>
          <p:cNvCxnSpPr>
            <a:cxnSpLocks/>
            <a:stCxn id="7" idx="2"/>
            <a:endCxn id="15" idx="3"/>
          </p:cNvCxnSpPr>
          <p:nvPr/>
        </p:nvCxnSpPr>
        <p:spPr>
          <a:xfrm rot="5400000">
            <a:off x="10360923" y="2566646"/>
            <a:ext cx="391479" cy="103128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62EE204B-31F9-3DB9-649C-AC475C00CDC3}"/>
              </a:ext>
            </a:extLst>
          </p:cNvPr>
          <p:cNvSpPr txBox="1"/>
          <p:nvPr/>
        </p:nvSpPr>
        <p:spPr>
          <a:xfrm>
            <a:off x="10106924" y="2869115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C117153-D7DA-D7EC-3A42-CA00148821FF}"/>
              </a:ext>
            </a:extLst>
          </p:cNvPr>
          <p:cNvSpPr/>
          <p:nvPr/>
        </p:nvSpPr>
        <p:spPr>
          <a:xfrm>
            <a:off x="8673387" y="377306"/>
            <a:ext cx="2207911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052D710-CB63-0A26-4E0B-DE571E9A4B98}"/>
              </a:ext>
            </a:extLst>
          </p:cNvPr>
          <p:cNvSpPr/>
          <p:nvPr/>
        </p:nvSpPr>
        <p:spPr>
          <a:xfrm>
            <a:off x="8673387" y="973808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CheckDuplicate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2320432-74F1-689D-7E96-5D8B2D54FD7A}"/>
              </a:ext>
            </a:extLst>
          </p:cNvPr>
          <p:cNvSpPr/>
          <p:nvPr/>
        </p:nvSpPr>
        <p:spPr>
          <a:xfrm>
            <a:off x="8673387" y="1516268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AggregateData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76DDCFB-4F2E-8D6E-4831-72696C93E236}"/>
              </a:ext>
            </a:extLst>
          </p:cNvPr>
          <p:cNvSpPr/>
          <p:nvPr/>
        </p:nvSpPr>
        <p:spPr>
          <a:xfrm>
            <a:off x="8673387" y="2069737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ReplicateData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06A0545-D066-F6BF-4A0D-86CCD47BDCA1}"/>
              </a:ext>
            </a:extLst>
          </p:cNvPr>
          <p:cNvSpPr/>
          <p:nvPr/>
        </p:nvSpPr>
        <p:spPr>
          <a:xfrm>
            <a:off x="8673387" y="2602994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TranslateHeader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8D17ABD-4D3C-2A27-E917-39BA88BDFEE0}"/>
              </a:ext>
            </a:extLst>
          </p:cNvPr>
          <p:cNvSpPr/>
          <p:nvPr/>
        </p:nvSpPr>
        <p:spPr>
          <a:xfrm>
            <a:off x="8673387" y="3142601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19849905-21A8-F00C-E1F3-163D260A16DB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9357203" y="1244664"/>
            <a:ext cx="0" cy="2716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44231FA6-BC57-4860-0556-D3CB63DAD25F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9357203" y="1787124"/>
            <a:ext cx="0" cy="2826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6C1D3AD8-77D0-42DD-0D32-D31CEF2C2CBA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>
            <a:off x="9357203" y="2340593"/>
            <a:ext cx="0" cy="2624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F8566F0A-E12B-718C-1AFC-470CB0DF19D9}"/>
              </a:ext>
            </a:extLst>
          </p:cNvPr>
          <p:cNvCxnSpPr>
            <a:stCxn id="14" idx="2"/>
            <a:endCxn id="15" idx="0"/>
          </p:cNvCxnSpPr>
          <p:nvPr/>
        </p:nvCxnSpPr>
        <p:spPr>
          <a:xfrm>
            <a:off x="9357203" y="2873850"/>
            <a:ext cx="0" cy="2687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C9E3B86D-F1B1-B4AB-894E-49C906788F9F}"/>
              </a:ext>
            </a:extLst>
          </p:cNvPr>
          <p:cNvSpPr txBox="1"/>
          <p:nvPr/>
        </p:nvSpPr>
        <p:spPr>
          <a:xfrm>
            <a:off x="8771400" y="648162"/>
            <a:ext cx="581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042122E-7D15-F70B-78A3-D9806FB13131}"/>
              </a:ext>
            </a:extLst>
          </p:cNvPr>
          <p:cNvSpPr txBox="1"/>
          <p:nvPr/>
        </p:nvSpPr>
        <p:spPr>
          <a:xfrm>
            <a:off x="10660742" y="645939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</a:t>
            </a:r>
            <a:endParaRPr lang="zh-CN" altLang="en-US" sz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F4348CB7-48E8-4148-95AD-E85DE33BCE6F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9357203" y="640747"/>
            <a:ext cx="0" cy="3330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BD177BF5-DCB0-A810-1BB0-9F3C2F62A6B0}"/>
              </a:ext>
            </a:extLst>
          </p:cNvPr>
          <p:cNvGrpSpPr/>
          <p:nvPr/>
        </p:nvGrpSpPr>
        <p:grpSpPr>
          <a:xfrm>
            <a:off x="10388412" y="970577"/>
            <a:ext cx="1367783" cy="1915973"/>
            <a:chOff x="10388412" y="673035"/>
            <a:chExt cx="1367783" cy="1915973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F762A9A2-1C4D-E2AA-5725-251CB151482E}"/>
                </a:ext>
              </a:extLst>
            </p:cNvPr>
            <p:cNvSpPr/>
            <p:nvPr/>
          </p:nvSpPr>
          <p:spPr>
            <a:xfrm>
              <a:off x="10388567" y="673035"/>
              <a:ext cx="1367628" cy="27699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ReceiveAck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6F3769D-E65D-E828-79D6-81C376827A87}"/>
                </a:ext>
              </a:extLst>
            </p:cNvPr>
            <p:cNvSpPr/>
            <p:nvPr/>
          </p:nvSpPr>
          <p:spPr>
            <a:xfrm>
              <a:off x="10388412" y="1791246"/>
              <a:ext cx="1367781" cy="27085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CN" sz="1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SendAck</a:t>
              </a:r>
              <a:endPara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4A9BDBA-D234-CDF0-FFF7-071EAD2B6C3F}"/>
                </a:ext>
              </a:extLst>
            </p:cNvPr>
            <p:cNvSpPr/>
            <p:nvPr/>
          </p:nvSpPr>
          <p:spPr>
            <a:xfrm>
              <a:off x="10388415" y="2320705"/>
              <a:ext cx="1367780" cy="26830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Retransmission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8642A964-9101-692F-C284-B72C1E52613A}"/>
                </a:ext>
              </a:extLst>
            </p:cNvPr>
            <p:cNvSpPr/>
            <p:nvPr/>
          </p:nvSpPr>
          <p:spPr>
            <a:xfrm>
              <a:off x="10388565" y="1201217"/>
              <a:ext cx="1367628" cy="27085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RecycleBuffer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E6DC3F9E-622F-0D0A-15C9-B32E5FC06204}"/>
                </a:ext>
              </a:extLst>
            </p:cNvPr>
            <p:cNvCxnSpPr>
              <a:cxnSpLocks/>
              <a:stCxn id="4" idx="2"/>
              <a:endCxn id="22" idx="0"/>
            </p:cNvCxnSpPr>
            <p:nvPr/>
          </p:nvCxnSpPr>
          <p:spPr>
            <a:xfrm flipH="1">
              <a:off x="11072379" y="950034"/>
              <a:ext cx="2" cy="251183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连接符: 肘形 24">
            <a:extLst>
              <a:ext uri="{FF2B5EF4-FFF2-40B4-BE49-F238E27FC236}">
                <a16:creationId xmlns:a16="http://schemas.microsoft.com/office/drawing/2014/main" id="{810AB1ED-0F97-C796-797F-9E342698997C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9357128" y="2752399"/>
            <a:ext cx="1031287" cy="244316"/>
          </a:xfrm>
          <a:prstGeom prst="bentConnector3">
            <a:avLst>
              <a:gd name="adj1" fmla="val 80172"/>
            </a:avLst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FAFF18AD-A41D-3CD8-C846-852B94CCFD5E}"/>
              </a:ext>
            </a:extLst>
          </p:cNvPr>
          <p:cNvCxnSpPr/>
          <p:nvPr/>
        </p:nvCxnSpPr>
        <p:spPr>
          <a:xfrm>
            <a:off x="10714650" y="655369"/>
            <a:ext cx="0" cy="31520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4113EFC3-FB4E-9779-BB4B-6671C988BCC8}"/>
              </a:ext>
            </a:extLst>
          </p:cNvPr>
          <p:cNvSpPr txBox="1"/>
          <p:nvPr/>
        </p:nvSpPr>
        <p:spPr>
          <a:xfrm>
            <a:off x="639101" y="6193028"/>
            <a:ext cx="10642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(a) Level-1 Aggregation               (b) Level-2 Aggregation                    (c) Level-2 Broadcast                    (d) Level-1 Broadcast</a:t>
            </a:r>
            <a:endParaRPr lang="zh-CN" altLang="en-US" sz="16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箭头: 右 27">
            <a:extLst>
              <a:ext uri="{FF2B5EF4-FFF2-40B4-BE49-F238E27FC236}">
                <a16:creationId xmlns:a16="http://schemas.microsoft.com/office/drawing/2014/main" id="{D21C1096-EA83-9FC1-586F-786DE9BBE973}"/>
              </a:ext>
            </a:extLst>
          </p:cNvPr>
          <p:cNvSpPr/>
          <p:nvPr/>
        </p:nvSpPr>
        <p:spPr>
          <a:xfrm>
            <a:off x="2526688" y="3826482"/>
            <a:ext cx="216214" cy="112319"/>
          </a:xfrm>
          <a:prstGeom prst="rightArrow">
            <a:avLst>
              <a:gd name="adj1" fmla="val 40624"/>
              <a:gd name="adj2" fmla="val 6875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4A0E9F5E-9C09-D0C6-45C1-BF27C89A78E3}"/>
              </a:ext>
            </a:extLst>
          </p:cNvPr>
          <p:cNvSpPr/>
          <p:nvPr/>
        </p:nvSpPr>
        <p:spPr>
          <a:xfrm>
            <a:off x="4517077" y="3818340"/>
            <a:ext cx="216214" cy="112319"/>
          </a:xfrm>
          <a:prstGeom prst="rightArrow">
            <a:avLst>
              <a:gd name="adj1" fmla="val 40624"/>
              <a:gd name="adj2" fmla="val 68750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0" name="箭头: 右 29">
            <a:extLst>
              <a:ext uri="{FF2B5EF4-FFF2-40B4-BE49-F238E27FC236}">
                <a16:creationId xmlns:a16="http://schemas.microsoft.com/office/drawing/2014/main" id="{0E2ED6A5-E92A-8EE7-0F69-0DE7F506784B}"/>
              </a:ext>
            </a:extLst>
          </p:cNvPr>
          <p:cNvSpPr/>
          <p:nvPr/>
        </p:nvSpPr>
        <p:spPr>
          <a:xfrm>
            <a:off x="6695526" y="3823898"/>
            <a:ext cx="216214" cy="112319"/>
          </a:xfrm>
          <a:prstGeom prst="rightArrow">
            <a:avLst>
              <a:gd name="adj1" fmla="val 40624"/>
              <a:gd name="adj2" fmla="val 68750"/>
            </a:avLst>
          </a:prstGeom>
          <a:pattFill prst="horzBrick">
            <a:fgClr>
              <a:srgbClr val="00CC00"/>
            </a:fgClr>
            <a:bgClr>
              <a:schemeClr val="bg1"/>
            </a:bgClr>
          </a:patt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CEB006BC-6329-FA9C-149B-92F7EFA0F5B4}"/>
              </a:ext>
            </a:extLst>
          </p:cNvPr>
          <p:cNvSpPr/>
          <p:nvPr/>
        </p:nvSpPr>
        <p:spPr>
          <a:xfrm>
            <a:off x="1564400" y="4510983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0BBCB812-BDDD-1448-3232-C97D75E78884}"/>
              </a:ext>
            </a:extLst>
          </p:cNvPr>
          <p:cNvSpPr/>
          <p:nvPr/>
        </p:nvSpPr>
        <p:spPr>
          <a:xfrm>
            <a:off x="940575" y="5165892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D53198C4-1291-4C44-5E66-8AA2A6AB2F8F}"/>
              </a:ext>
            </a:extLst>
          </p:cNvPr>
          <p:cNvSpPr/>
          <p:nvPr/>
        </p:nvSpPr>
        <p:spPr>
          <a:xfrm>
            <a:off x="628662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03E76B59-0D2A-F8EC-DF77-6E378722E69A}"/>
              </a:ext>
            </a:extLst>
          </p:cNvPr>
          <p:cNvSpPr/>
          <p:nvPr/>
        </p:nvSpPr>
        <p:spPr>
          <a:xfrm>
            <a:off x="1252487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E7B4ED7B-A6AF-2F28-E5E4-9AFEDB4C2FF6}"/>
              </a:ext>
            </a:extLst>
          </p:cNvPr>
          <p:cNvSpPr/>
          <p:nvPr/>
        </p:nvSpPr>
        <p:spPr>
          <a:xfrm>
            <a:off x="2188226" y="5165892"/>
            <a:ext cx="311913" cy="311913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292B8A4-C664-3186-CD4F-0ED80F52C65A}"/>
              </a:ext>
            </a:extLst>
          </p:cNvPr>
          <p:cNvSpPr/>
          <p:nvPr/>
        </p:nvSpPr>
        <p:spPr>
          <a:xfrm>
            <a:off x="1876313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2A02FB00-8733-4F35-7229-60BC05DAC684}"/>
              </a:ext>
            </a:extLst>
          </p:cNvPr>
          <p:cNvSpPr/>
          <p:nvPr/>
        </p:nvSpPr>
        <p:spPr>
          <a:xfrm>
            <a:off x="2500138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53F1CD7-CD3B-136C-2C0F-A810E62180D8}"/>
              </a:ext>
            </a:extLst>
          </p:cNvPr>
          <p:cNvCxnSpPr>
            <a:stCxn id="46" idx="0"/>
            <a:endCxn id="45" idx="3"/>
          </p:cNvCxnSpPr>
          <p:nvPr/>
        </p:nvCxnSpPr>
        <p:spPr>
          <a:xfrm flipV="1">
            <a:off x="784618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A374F2E0-3FDF-93A0-4C58-55AD0C74424B}"/>
              </a:ext>
            </a:extLst>
          </p:cNvPr>
          <p:cNvCxnSpPr>
            <a:cxnSpLocks/>
            <a:stCxn id="47" idx="0"/>
            <a:endCxn id="45" idx="5"/>
          </p:cNvCxnSpPr>
          <p:nvPr/>
        </p:nvCxnSpPr>
        <p:spPr>
          <a:xfrm flipH="1" flipV="1">
            <a:off x="1206810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88D09C5A-DAE4-6201-80D7-9EFA7C980181}"/>
              </a:ext>
            </a:extLst>
          </p:cNvPr>
          <p:cNvCxnSpPr>
            <a:cxnSpLocks/>
            <a:stCxn id="49" idx="0"/>
            <a:endCxn id="48" idx="3"/>
          </p:cNvCxnSpPr>
          <p:nvPr/>
        </p:nvCxnSpPr>
        <p:spPr>
          <a:xfrm flipV="1">
            <a:off x="2032269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3BDFC372-AE91-C424-6264-A3755B92840C}"/>
              </a:ext>
            </a:extLst>
          </p:cNvPr>
          <p:cNvCxnSpPr>
            <a:cxnSpLocks/>
            <a:stCxn id="50" idx="0"/>
            <a:endCxn id="48" idx="5"/>
          </p:cNvCxnSpPr>
          <p:nvPr/>
        </p:nvCxnSpPr>
        <p:spPr>
          <a:xfrm flipH="1" flipV="1">
            <a:off x="2454461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74C1C7A-7047-D294-EAF8-DEFB75AEB9D6}"/>
              </a:ext>
            </a:extLst>
          </p:cNvPr>
          <p:cNvCxnSpPr>
            <a:cxnSpLocks/>
            <a:stCxn id="48" idx="1"/>
            <a:endCxn id="44" idx="5"/>
          </p:cNvCxnSpPr>
          <p:nvPr/>
        </p:nvCxnSpPr>
        <p:spPr>
          <a:xfrm flipH="1" flipV="1">
            <a:off x="1830636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28CAC411-E38B-AEA8-54D1-0D42B9A96557}"/>
              </a:ext>
            </a:extLst>
          </p:cNvPr>
          <p:cNvCxnSpPr>
            <a:cxnSpLocks/>
            <a:stCxn id="45" idx="7"/>
            <a:endCxn id="44" idx="3"/>
          </p:cNvCxnSpPr>
          <p:nvPr/>
        </p:nvCxnSpPr>
        <p:spPr>
          <a:xfrm flipV="1">
            <a:off x="1206810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椭圆 57">
            <a:extLst>
              <a:ext uri="{FF2B5EF4-FFF2-40B4-BE49-F238E27FC236}">
                <a16:creationId xmlns:a16="http://schemas.microsoft.com/office/drawing/2014/main" id="{8725176F-5C6A-B4E1-0C2C-4DB608E8CBB8}"/>
              </a:ext>
            </a:extLst>
          </p:cNvPr>
          <p:cNvSpPr/>
          <p:nvPr/>
        </p:nvSpPr>
        <p:spPr>
          <a:xfrm>
            <a:off x="4371616" y="4510983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AD5E8798-F5A4-2E91-3509-E110163A6DE7}"/>
              </a:ext>
            </a:extLst>
          </p:cNvPr>
          <p:cNvSpPr/>
          <p:nvPr/>
        </p:nvSpPr>
        <p:spPr>
          <a:xfrm>
            <a:off x="3747790" y="5165892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07145F27-44F6-2504-A342-0794C21D13A0}"/>
              </a:ext>
            </a:extLst>
          </p:cNvPr>
          <p:cNvSpPr/>
          <p:nvPr/>
        </p:nvSpPr>
        <p:spPr>
          <a:xfrm>
            <a:off x="3435878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C07DF72F-5EB4-F89B-C18B-40334BA14994}"/>
              </a:ext>
            </a:extLst>
          </p:cNvPr>
          <p:cNvSpPr/>
          <p:nvPr/>
        </p:nvSpPr>
        <p:spPr>
          <a:xfrm>
            <a:off x="4059703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0B6F5B93-F500-F3C4-5B9D-0BA36422C5E9}"/>
              </a:ext>
            </a:extLst>
          </p:cNvPr>
          <p:cNvSpPr/>
          <p:nvPr/>
        </p:nvSpPr>
        <p:spPr>
          <a:xfrm>
            <a:off x="4995441" y="5165892"/>
            <a:ext cx="311913" cy="311913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E6969DA3-31DA-F486-6708-AB9F20E3963A}"/>
              </a:ext>
            </a:extLst>
          </p:cNvPr>
          <p:cNvSpPr/>
          <p:nvPr/>
        </p:nvSpPr>
        <p:spPr>
          <a:xfrm>
            <a:off x="4683528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id="{2182CDBB-D918-8C87-7ACB-DC7E66C7DFAA}"/>
              </a:ext>
            </a:extLst>
          </p:cNvPr>
          <p:cNvSpPr/>
          <p:nvPr/>
        </p:nvSpPr>
        <p:spPr>
          <a:xfrm>
            <a:off x="5307354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64B02AE9-4BB2-617A-EAB9-6B9D5FA44BFE}"/>
              </a:ext>
            </a:extLst>
          </p:cNvPr>
          <p:cNvCxnSpPr>
            <a:stCxn id="60" idx="0"/>
            <a:endCxn id="59" idx="3"/>
          </p:cNvCxnSpPr>
          <p:nvPr/>
        </p:nvCxnSpPr>
        <p:spPr>
          <a:xfrm flipV="1">
            <a:off x="3591834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07A961B2-FCF5-BAE3-1592-602EE9120432}"/>
              </a:ext>
            </a:extLst>
          </p:cNvPr>
          <p:cNvCxnSpPr>
            <a:cxnSpLocks/>
            <a:stCxn id="61" idx="0"/>
            <a:endCxn id="59" idx="5"/>
          </p:cNvCxnSpPr>
          <p:nvPr/>
        </p:nvCxnSpPr>
        <p:spPr>
          <a:xfrm flipH="1" flipV="1">
            <a:off x="4014025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5C55CDD3-387E-30AD-4F28-E30C8A797BD3}"/>
              </a:ext>
            </a:extLst>
          </p:cNvPr>
          <p:cNvCxnSpPr>
            <a:cxnSpLocks/>
            <a:stCxn id="63" idx="0"/>
            <a:endCxn id="62" idx="3"/>
          </p:cNvCxnSpPr>
          <p:nvPr/>
        </p:nvCxnSpPr>
        <p:spPr>
          <a:xfrm flipV="1">
            <a:off x="4839485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25E8CA47-7BE7-E2DC-49D3-22980EBDBD35}"/>
              </a:ext>
            </a:extLst>
          </p:cNvPr>
          <p:cNvCxnSpPr>
            <a:cxnSpLocks/>
            <a:stCxn id="64" idx="0"/>
            <a:endCxn id="62" idx="5"/>
          </p:cNvCxnSpPr>
          <p:nvPr/>
        </p:nvCxnSpPr>
        <p:spPr>
          <a:xfrm flipH="1" flipV="1">
            <a:off x="5261675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69924BE6-5E99-8CAC-8F94-7BFD9DA59F27}"/>
              </a:ext>
            </a:extLst>
          </p:cNvPr>
          <p:cNvCxnSpPr>
            <a:cxnSpLocks/>
            <a:stCxn id="62" idx="1"/>
            <a:endCxn id="58" idx="5"/>
          </p:cNvCxnSpPr>
          <p:nvPr/>
        </p:nvCxnSpPr>
        <p:spPr>
          <a:xfrm flipH="1" flipV="1">
            <a:off x="4637850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195CAE79-F5F8-BB0C-4F00-0DF22C3ACAD1}"/>
              </a:ext>
            </a:extLst>
          </p:cNvPr>
          <p:cNvCxnSpPr>
            <a:cxnSpLocks/>
            <a:stCxn id="59" idx="7"/>
            <a:endCxn id="58" idx="3"/>
          </p:cNvCxnSpPr>
          <p:nvPr/>
        </p:nvCxnSpPr>
        <p:spPr>
          <a:xfrm flipV="1">
            <a:off x="4014025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椭圆 70">
            <a:extLst>
              <a:ext uri="{FF2B5EF4-FFF2-40B4-BE49-F238E27FC236}">
                <a16:creationId xmlns:a16="http://schemas.microsoft.com/office/drawing/2014/main" id="{BEBE6841-069B-C6BE-88F4-E9663196D7BB}"/>
              </a:ext>
            </a:extLst>
          </p:cNvPr>
          <p:cNvSpPr/>
          <p:nvPr/>
        </p:nvSpPr>
        <p:spPr>
          <a:xfrm>
            <a:off x="7224508" y="4510983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02DB2397-9B9C-07BA-E5DA-C933B0841C89}"/>
              </a:ext>
            </a:extLst>
          </p:cNvPr>
          <p:cNvSpPr/>
          <p:nvPr/>
        </p:nvSpPr>
        <p:spPr>
          <a:xfrm>
            <a:off x="6600683" y="5165892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DF1E4A43-E740-8EBD-3C3F-F3A89F9E4C1D}"/>
              </a:ext>
            </a:extLst>
          </p:cNvPr>
          <p:cNvSpPr/>
          <p:nvPr/>
        </p:nvSpPr>
        <p:spPr>
          <a:xfrm>
            <a:off x="6288770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E0C15AA5-2007-3543-6DB7-7AAF8B8D6F46}"/>
              </a:ext>
            </a:extLst>
          </p:cNvPr>
          <p:cNvSpPr/>
          <p:nvPr/>
        </p:nvSpPr>
        <p:spPr>
          <a:xfrm>
            <a:off x="6912596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id="{B80B1024-73A3-B7D2-B029-A5784DCBFDD9}"/>
              </a:ext>
            </a:extLst>
          </p:cNvPr>
          <p:cNvSpPr/>
          <p:nvPr/>
        </p:nvSpPr>
        <p:spPr>
          <a:xfrm>
            <a:off x="7848334" y="5165892"/>
            <a:ext cx="311913" cy="311913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A3DC711C-FBAC-206C-D6CA-28FE61E5C461}"/>
              </a:ext>
            </a:extLst>
          </p:cNvPr>
          <p:cNvSpPr/>
          <p:nvPr/>
        </p:nvSpPr>
        <p:spPr>
          <a:xfrm>
            <a:off x="7536421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3D5F9848-6CEE-A77B-083D-066069D4A3D5}"/>
              </a:ext>
            </a:extLst>
          </p:cNvPr>
          <p:cNvSpPr/>
          <p:nvPr/>
        </p:nvSpPr>
        <p:spPr>
          <a:xfrm>
            <a:off x="8160247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63C1DE16-883F-370D-0451-CF845C8B2AA2}"/>
              </a:ext>
            </a:extLst>
          </p:cNvPr>
          <p:cNvCxnSpPr>
            <a:stCxn id="73" idx="0"/>
            <a:endCxn id="72" idx="3"/>
          </p:cNvCxnSpPr>
          <p:nvPr/>
        </p:nvCxnSpPr>
        <p:spPr>
          <a:xfrm flipV="1">
            <a:off x="6444727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1886DE4C-6573-2FA3-AA14-93F6BA21105B}"/>
              </a:ext>
            </a:extLst>
          </p:cNvPr>
          <p:cNvCxnSpPr>
            <a:cxnSpLocks/>
            <a:stCxn id="74" idx="0"/>
            <a:endCxn id="72" idx="5"/>
          </p:cNvCxnSpPr>
          <p:nvPr/>
        </p:nvCxnSpPr>
        <p:spPr>
          <a:xfrm flipH="1" flipV="1">
            <a:off x="6866917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F5E698E8-6F65-A7B7-7F96-372E0DF4451E}"/>
              </a:ext>
            </a:extLst>
          </p:cNvPr>
          <p:cNvCxnSpPr>
            <a:cxnSpLocks/>
            <a:stCxn id="76" idx="0"/>
            <a:endCxn id="75" idx="3"/>
          </p:cNvCxnSpPr>
          <p:nvPr/>
        </p:nvCxnSpPr>
        <p:spPr>
          <a:xfrm flipV="1">
            <a:off x="7692377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32AF4A76-C549-97C2-4B6E-9A25FB737B22}"/>
              </a:ext>
            </a:extLst>
          </p:cNvPr>
          <p:cNvCxnSpPr>
            <a:cxnSpLocks/>
            <a:stCxn id="77" idx="0"/>
            <a:endCxn id="75" idx="5"/>
          </p:cNvCxnSpPr>
          <p:nvPr/>
        </p:nvCxnSpPr>
        <p:spPr>
          <a:xfrm flipH="1" flipV="1">
            <a:off x="8114568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BA71A535-93F1-6402-3FD6-8AF579AFD84F}"/>
              </a:ext>
            </a:extLst>
          </p:cNvPr>
          <p:cNvCxnSpPr>
            <a:cxnSpLocks/>
            <a:stCxn id="75" idx="1"/>
            <a:endCxn id="71" idx="5"/>
          </p:cNvCxnSpPr>
          <p:nvPr/>
        </p:nvCxnSpPr>
        <p:spPr>
          <a:xfrm flipH="1" flipV="1">
            <a:off x="7490743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1CA6B8E1-08BD-50FE-C605-49DECA1DE5CE}"/>
              </a:ext>
            </a:extLst>
          </p:cNvPr>
          <p:cNvCxnSpPr>
            <a:cxnSpLocks/>
            <a:stCxn id="72" idx="7"/>
            <a:endCxn id="71" idx="3"/>
          </p:cNvCxnSpPr>
          <p:nvPr/>
        </p:nvCxnSpPr>
        <p:spPr>
          <a:xfrm flipV="1">
            <a:off x="6866917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椭圆 83">
            <a:extLst>
              <a:ext uri="{FF2B5EF4-FFF2-40B4-BE49-F238E27FC236}">
                <a16:creationId xmlns:a16="http://schemas.microsoft.com/office/drawing/2014/main" id="{F218AFB6-17C7-5F4A-5120-1FAE453346C7}"/>
              </a:ext>
            </a:extLst>
          </p:cNvPr>
          <p:cNvSpPr/>
          <p:nvPr/>
        </p:nvSpPr>
        <p:spPr>
          <a:xfrm>
            <a:off x="10077401" y="4510983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椭圆 84">
            <a:extLst>
              <a:ext uri="{FF2B5EF4-FFF2-40B4-BE49-F238E27FC236}">
                <a16:creationId xmlns:a16="http://schemas.microsoft.com/office/drawing/2014/main" id="{BE0E74DB-7BB0-472C-2EC5-9A6B24E07DC2}"/>
              </a:ext>
            </a:extLst>
          </p:cNvPr>
          <p:cNvSpPr/>
          <p:nvPr/>
        </p:nvSpPr>
        <p:spPr>
          <a:xfrm>
            <a:off x="9453576" y="5165892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椭圆 85">
            <a:extLst>
              <a:ext uri="{FF2B5EF4-FFF2-40B4-BE49-F238E27FC236}">
                <a16:creationId xmlns:a16="http://schemas.microsoft.com/office/drawing/2014/main" id="{7E46A75B-40EE-FCF2-A836-FAF349CDAA03}"/>
              </a:ext>
            </a:extLst>
          </p:cNvPr>
          <p:cNvSpPr/>
          <p:nvPr/>
        </p:nvSpPr>
        <p:spPr>
          <a:xfrm>
            <a:off x="9141663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椭圆 86">
            <a:extLst>
              <a:ext uri="{FF2B5EF4-FFF2-40B4-BE49-F238E27FC236}">
                <a16:creationId xmlns:a16="http://schemas.microsoft.com/office/drawing/2014/main" id="{66EE2B61-6394-539E-1BCB-8F5C4BEF10F7}"/>
              </a:ext>
            </a:extLst>
          </p:cNvPr>
          <p:cNvSpPr/>
          <p:nvPr/>
        </p:nvSpPr>
        <p:spPr>
          <a:xfrm>
            <a:off x="9765488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椭圆 87">
            <a:extLst>
              <a:ext uri="{FF2B5EF4-FFF2-40B4-BE49-F238E27FC236}">
                <a16:creationId xmlns:a16="http://schemas.microsoft.com/office/drawing/2014/main" id="{4329D060-CF70-3D5D-A92E-55B6527615D6}"/>
              </a:ext>
            </a:extLst>
          </p:cNvPr>
          <p:cNvSpPr/>
          <p:nvPr/>
        </p:nvSpPr>
        <p:spPr>
          <a:xfrm>
            <a:off x="10701227" y="5165892"/>
            <a:ext cx="311913" cy="311913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椭圆 88">
            <a:extLst>
              <a:ext uri="{FF2B5EF4-FFF2-40B4-BE49-F238E27FC236}">
                <a16:creationId xmlns:a16="http://schemas.microsoft.com/office/drawing/2014/main" id="{ADA9010D-D096-C1E5-1A06-25A09FAF20A6}"/>
              </a:ext>
            </a:extLst>
          </p:cNvPr>
          <p:cNvSpPr/>
          <p:nvPr/>
        </p:nvSpPr>
        <p:spPr>
          <a:xfrm>
            <a:off x="10389314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椭圆 89">
            <a:extLst>
              <a:ext uri="{FF2B5EF4-FFF2-40B4-BE49-F238E27FC236}">
                <a16:creationId xmlns:a16="http://schemas.microsoft.com/office/drawing/2014/main" id="{C98A03C1-10FB-A398-2554-5322184B84DC}"/>
              </a:ext>
            </a:extLst>
          </p:cNvPr>
          <p:cNvSpPr/>
          <p:nvPr/>
        </p:nvSpPr>
        <p:spPr>
          <a:xfrm>
            <a:off x="11013139" y="5800650"/>
            <a:ext cx="311913" cy="311913"/>
          </a:xfrm>
          <a:prstGeom prst="ellipse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1" name="直接连接符 90">
            <a:extLst>
              <a:ext uri="{FF2B5EF4-FFF2-40B4-BE49-F238E27FC236}">
                <a16:creationId xmlns:a16="http://schemas.microsoft.com/office/drawing/2014/main" id="{1B971004-9EEB-5EB7-93CD-DDD38BCAB394}"/>
              </a:ext>
            </a:extLst>
          </p:cNvPr>
          <p:cNvCxnSpPr>
            <a:stCxn id="86" idx="0"/>
            <a:endCxn id="85" idx="3"/>
          </p:cNvCxnSpPr>
          <p:nvPr/>
        </p:nvCxnSpPr>
        <p:spPr>
          <a:xfrm flipV="1">
            <a:off x="9297619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7D33EB2A-CCDE-6517-34FC-FDF02AEEB1A4}"/>
              </a:ext>
            </a:extLst>
          </p:cNvPr>
          <p:cNvCxnSpPr>
            <a:cxnSpLocks/>
            <a:stCxn id="87" idx="0"/>
            <a:endCxn id="85" idx="5"/>
          </p:cNvCxnSpPr>
          <p:nvPr/>
        </p:nvCxnSpPr>
        <p:spPr>
          <a:xfrm flipH="1" flipV="1">
            <a:off x="9719810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>
            <a:extLst>
              <a:ext uri="{FF2B5EF4-FFF2-40B4-BE49-F238E27FC236}">
                <a16:creationId xmlns:a16="http://schemas.microsoft.com/office/drawing/2014/main" id="{0491C9CA-65DD-E4CE-B88C-6DF4301F8430}"/>
              </a:ext>
            </a:extLst>
          </p:cNvPr>
          <p:cNvCxnSpPr>
            <a:cxnSpLocks/>
            <a:stCxn id="89" idx="0"/>
            <a:endCxn id="88" idx="3"/>
          </p:cNvCxnSpPr>
          <p:nvPr/>
        </p:nvCxnSpPr>
        <p:spPr>
          <a:xfrm flipV="1">
            <a:off x="10545270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>
            <a:extLst>
              <a:ext uri="{FF2B5EF4-FFF2-40B4-BE49-F238E27FC236}">
                <a16:creationId xmlns:a16="http://schemas.microsoft.com/office/drawing/2014/main" id="{C3E388ED-5C7A-7014-A4B0-F7A30C6A4FA4}"/>
              </a:ext>
            </a:extLst>
          </p:cNvPr>
          <p:cNvCxnSpPr>
            <a:cxnSpLocks/>
            <a:stCxn id="90" idx="0"/>
            <a:endCxn id="88" idx="5"/>
          </p:cNvCxnSpPr>
          <p:nvPr/>
        </p:nvCxnSpPr>
        <p:spPr>
          <a:xfrm flipH="1" flipV="1">
            <a:off x="10967461" y="5432128"/>
            <a:ext cx="201635" cy="3685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>
            <a:extLst>
              <a:ext uri="{FF2B5EF4-FFF2-40B4-BE49-F238E27FC236}">
                <a16:creationId xmlns:a16="http://schemas.microsoft.com/office/drawing/2014/main" id="{B0A1ECF7-6289-86EF-9899-E8FE154AFD36}"/>
              </a:ext>
            </a:extLst>
          </p:cNvPr>
          <p:cNvCxnSpPr>
            <a:cxnSpLocks/>
            <a:stCxn id="88" idx="1"/>
            <a:endCxn id="84" idx="5"/>
          </p:cNvCxnSpPr>
          <p:nvPr/>
        </p:nvCxnSpPr>
        <p:spPr>
          <a:xfrm flipH="1" flipV="1">
            <a:off x="10343635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>
            <a:extLst>
              <a:ext uri="{FF2B5EF4-FFF2-40B4-BE49-F238E27FC236}">
                <a16:creationId xmlns:a16="http://schemas.microsoft.com/office/drawing/2014/main" id="{00E8D68A-D51F-FEE8-604D-5CBB772E00D6}"/>
              </a:ext>
            </a:extLst>
          </p:cNvPr>
          <p:cNvCxnSpPr>
            <a:cxnSpLocks/>
            <a:stCxn id="85" idx="7"/>
            <a:endCxn id="84" idx="3"/>
          </p:cNvCxnSpPr>
          <p:nvPr/>
        </p:nvCxnSpPr>
        <p:spPr>
          <a:xfrm flipV="1">
            <a:off x="9719810" y="4777218"/>
            <a:ext cx="403268" cy="4343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C4AAA4DD-3C5C-0E36-2EBB-ED8615E088D0}"/>
              </a:ext>
            </a:extLst>
          </p:cNvPr>
          <p:cNvGrpSpPr/>
          <p:nvPr/>
        </p:nvGrpSpPr>
        <p:grpSpPr>
          <a:xfrm>
            <a:off x="6872401" y="4809800"/>
            <a:ext cx="968412" cy="378780"/>
            <a:chOff x="6872401" y="4809800"/>
            <a:chExt cx="968412" cy="378780"/>
          </a:xfrm>
        </p:grpSpPr>
        <p:sp>
          <p:nvSpPr>
            <p:cNvPr id="97" name="箭头: 右 96">
              <a:extLst>
                <a:ext uri="{FF2B5EF4-FFF2-40B4-BE49-F238E27FC236}">
                  <a16:creationId xmlns:a16="http://schemas.microsoft.com/office/drawing/2014/main" id="{3DD59477-298A-6A05-26C6-D35FDD01D476}"/>
                </a:ext>
              </a:extLst>
            </p:cNvPr>
            <p:cNvSpPr/>
            <p:nvPr/>
          </p:nvSpPr>
          <p:spPr>
            <a:xfrm rot="8131107">
              <a:off x="6872401" y="4839028"/>
              <a:ext cx="256988" cy="133500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箭头: 右 97">
              <a:extLst>
                <a:ext uri="{FF2B5EF4-FFF2-40B4-BE49-F238E27FC236}">
                  <a16:creationId xmlns:a16="http://schemas.microsoft.com/office/drawing/2014/main" id="{08A10FDE-04F6-96B3-6FFB-B18EAE0A3210}"/>
                </a:ext>
              </a:extLst>
            </p:cNvPr>
            <p:cNvSpPr/>
            <p:nvPr/>
          </p:nvSpPr>
          <p:spPr>
            <a:xfrm rot="18999014">
              <a:off x="7014787" y="4996640"/>
              <a:ext cx="256988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箭头: 右 106">
              <a:extLst>
                <a:ext uri="{FF2B5EF4-FFF2-40B4-BE49-F238E27FC236}">
                  <a16:creationId xmlns:a16="http://schemas.microsoft.com/office/drawing/2014/main" id="{85C845AD-B23A-5F55-4E8F-8B7B84F61124}"/>
                </a:ext>
              </a:extLst>
            </p:cNvPr>
            <p:cNvSpPr/>
            <p:nvPr/>
          </p:nvSpPr>
          <p:spPr>
            <a:xfrm rot="2856217">
              <a:off x="7645569" y="4871544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箭头: 右 108">
              <a:extLst>
                <a:ext uri="{FF2B5EF4-FFF2-40B4-BE49-F238E27FC236}">
                  <a16:creationId xmlns:a16="http://schemas.microsoft.com/office/drawing/2014/main" id="{98433233-1444-6EB4-2C60-D2760016A9B1}"/>
                </a:ext>
              </a:extLst>
            </p:cNvPr>
            <p:cNvSpPr/>
            <p:nvPr/>
          </p:nvSpPr>
          <p:spPr>
            <a:xfrm rot="14012281">
              <a:off x="7487339" y="4993337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29428514-92C6-A529-2F7E-EAA9A3EF8C9A}"/>
              </a:ext>
            </a:extLst>
          </p:cNvPr>
          <p:cNvGrpSpPr/>
          <p:nvPr/>
        </p:nvGrpSpPr>
        <p:grpSpPr>
          <a:xfrm>
            <a:off x="738648" y="5431439"/>
            <a:ext cx="1951897" cy="371753"/>
            <a:chOff x="738648" y="5431439"/>
            <a:chExt cx="1951897" cy="371753"/>
          </a:xfrm>
        </p:grpSpPr>
        <p:sp>
          <p:nvSpPr>
            <p:cNvPr id="57" name="箭头: 右 56">
              <a:extLst>
                <a:ext uri="{FF2B5EF4-FFF2-40B4-BE49-F238E27FC236}">
                  <a16:creationId xmlns:a16="http://schemas.microsoft.com/office/drawing/2014/main" id="{6995C19B-F879-B0F3-2B58-5DC385E4E5D1}"/>
                </a:ext>
              </a:extLst>
            </p:cNvPr>
            <p:cNvSpPr/>
            <p:nvPr/>
          </p:nvSpPr>
          <p:spPr>
            <a:xfrm rot="17935058">
              <a:off x="676904" y="5525124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箭头: 右 98">
              <a:extLst>
                <a:ext uri="{FF2B5EF4-FFF2-40B4-BE49-F238E27FC236}">
                  <a16:creationId xmlns:a16="http://schemas.microsoft.com/office/drawing/2014/main" id="{6E9DEF8F-0DAC-3F83-D8D4-8895DC3E933F}"/>
                </a:ext>
              </a:extLst>
            </p:cNvPr>
            <p:cNvSpPr/>
            <p:nvPr/>
          </p:nvSpPr>
          <p:spPr>
            <a:xfrm rot="14323242">
              <a:off x="1234274" y="5507227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箭头: 右 99">
              <a:extLst>
                <a:ext uri="{FF2B5EF4-FFF2-40B4-BE49-F238E27FC236}">
                  <a16:creationId xmlns:a16="http://schemas.microsoft.com/office/drawing/2014/main" id="{33AD9166-C5E0-CA8D-23CF-08283541E547}"/>
                </a:ext>
              </a:extLst>
            </p:cNvPr>
            <p:cNvSpPr/>
            <p:nvPr/>
          </p:nvSpPr>
          <p:spPr>
            <a:xfrm rot="14323242">
              <a:off x="2495301" y="5524848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箭头: 右 101">
              <a:extLst>
                <a:ext uri="{FF2B5EF4-FFF2-40B4-BE49-F238E27FC236}">
                  <a16:creationId xmlns:a16="http://schemas.microsoft.com/office/drawing/2014/main" id="{17D600CF-1BC1-AC68-427B-657CC89CE3DD}"/>
                </a:ext>
              </a:extLst>
            </p:cNvPr>
            <p:cNvSpPr/>
            <p:nvPr/>
          </p:nvSpPr>
          <p:spPr>
            <a:xfrm rot="17729349">
              <a:off x="1942316" y="5493183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箭头: 右 111">
              <a:extLst>
                <a:ext uri="{FF2B5EF4-FFF2-40B4-BE49-F238E27FC236}">
                  <a16:creationId xmlns:a16="http://schemas.microsoft.com/office/drawing/2014/main" id="{088DE19A-C37E-A891-E6A2-F8D1B0532746}"/>
                </a:ext>
              </a:extLst>
            </p:cNvPr>
            <p:cNvSpPr/>
            <p:nvPr/>
          </p:nvSpPr>
          <p:spPr>
            <a:xfrm rot="7201733">
              <a:off x="835553" y="5607949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箭头: 右 112">
              <a:extLst>
                <a:ext uri="{FF2B5EF4-FFF2-40B4-BE49-F238E27FC236}">
                  <a16:creationId xmlns:a16="http://schemas.microsoft.com/office/drawing/2014/main" id="{6F3BDF65-58B1-BE1D-F5CE-1DC2AB09C346}"/>
                </a:ext>
              </a:extLst>
            </p:cNvPr>
            <p:cNvSpPr/>
            <p:nvPr/>
          </p:nvSpPr>
          <p:spPr>
            <a:xfrm rot="6912942">
              <a:off x="2071437" y="5580796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箭头: 右 113">
              <a:extLst>
                <a:ext uri="{FF2B5EF4-FFF2-40B4-BE49-F238E27FC236}">
                  <a16:creationId xmlns:a16="http://schemas.microsoft.com/office/drawing/2014/main" id="{933403FC-37D7-3799-751D-3441CC2ACBB5}"/>
                </a:ext>
              </a:extLst>
            </p:cNvPr>
            <p:cNvSpPr/>
            <p:nvPr/>
          </p:nvSpPr>
          <p:spPr>
            <a:xfrm rot="3804425">
              <a:off x="2378576" y="5588186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箭头: 右 114">
              <a:extLst>
                <a:ext uri="{FF2B5EF4-FFF2-40B4-BE49-F238E27FC236}">
                  <a16:creationId xmlns:a16="http://schemas.microsoft.com/office/drawing/2014/main" id="{1391318B-6CDE-BE0C-92D3-65C21DC3A297}"/>
                </a:ext>
              </a:extLst>
            </p:cNvPr>
            <p:cNvSpPr/>
            <p:nvPr/>
          </p:nvSpPr>
          <p:spPr>
            <a:xfrm rot="3804425">
              <a:off x="1130998" y="5603879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F1CD84B1-EEFD-1E4B-426A-7F62EBE782FF}"/>
              </a:ext>
            </a:extLst>
          </p:cNvPr>
          <p:cNvGrpSpPr/>
          <p:nvPr/>
        </p:nvGrpSpPr>
        <p:grpSpPr>
          <a:xfrm>
            <a:off x="4095682" y="4749247"/>
            <a:ext cx="826497" cy="455263"/>
            <a:chOff x="4095682" y="4749247"/>
            <a:chExt cx="826497" cy="455263"/>
          </a:xfrm>
        </p:grpSpPr>
        <p:sp>
          <p:nvSpPr>
            <p:cNvPr id="101" name="箭头: 右 100">
              <a:extLst>
                <a:ext uri="{FF2B5EF4-FFF2-40B4-BE49-F238E27FC236}">
                  <a16:creationId xmlns:a16="http://schemas.microsoft.com/office/drawing/2014/main" id="{CF80C890-F581-9A9A-AA1E-4CBDC67A47F1}"/>
                </a:ext>
              </a:extLst>
            </p:cNvPr>
            <p:cNvSpPr/>
            <p:nvPr/>
          </p:nvSpPr>
          <p:spPr>
            <a:xfrm rot="13638866">
              <a:off x="4726935" y="4810991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箭头: 右 102">
              <a:extLst>
                <a:ext uri="{FF2B5EF4-FFF2-40B4-BE49-F238E27FC236}">
                  <a16:creationId xmlns:a16="http://schemas.microsoft.com/office/drawing/2014/main" id="{5EABD816-8944-B624-E906-C375FB8AB1A9}"/>
                </a:ext>
              </a:extLst>
            </p:cNvPr>
            <p:cNvSpPr/>
            <p:nvPr/>
          </p:nvSpPr>
          <p:spPr>
            <a:xfrm rot="18791730">
              <a:off x="4033938" y="4834789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箭头: 右 115">
              <a:extLst>
                <a:ext uri="{FF2B5EF4-FFF2-40B4-BE49-F238E27FC236}">
                  <a16:creationId xmlns:a16="http://schemas.microsoft.com/office/drawing/2014/main" id="{BA6C697B-CEC6-A087-D7B0-F4C4496D38D4}"/>
                </a:ext>
              </a:extLst>
            </p:cNvPr>
            <p:cNvSpPr/>
            <p:nvPr/>
          </p:nvSpPr>
          <p:spPr>
            <a:xfrm rot="7792966">
              <a:off x="4149748" y="5009267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箭头: 右 116">
              <a:extLst>
                <a:ext uri="{FF2B5EF4-FFF2-40B4-BE49-F238E27FC236}">
                  <a16:creationId xmlns:a16="http://schemas.microsoft.com/office/drawing/2014/main" id="{32420882-8A5E-513F-F9D4-25D50F711968}"/>
                </a:ext>
              </a:extLst>
            </p:cNvPr>
            <p:cNvSpPr/>
            <p:nvPr/>
          </p:nvSpPr>
          <p:spPr>
            <a:xfrm rot="2838365">
              <a:off x="4662236" y="4996643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5" name="组合 124">
            <a:extLst>
              <a:ext uri="{FF2B5EF4-FFF2-40B4-BE49-F238E27FC236}">
                <a16:creationId xmlns:a16="http://schemas.microsoft.com/office/drawing/2014/main" id="{8CC11709-496C-DEC4-0FDE-B59497FC0151}"/>
              </a:ext>
            </a:extLst>
          </p:cNvPr>
          <p:cNvGrpSpPr/>
          <p:nvPr/>
        </p:nvGrpSpPr>
        <p:grpSpPr>
          <a:xfrm>
            <a:off x="9241735" y="5488145"/>
            <a:ext cx="1984173" cy="312499"/>
            <a:chOff x="9241735" y="5488145"/>
            <a:chExt cx="1984173" cy="312499"/>
          </a:xfrm>
        </p:grpSpPr>
        <p:sp>
          <p:nvSpPr>
            <p:cNvPr id="104" name="箭头: 右 103">
              <a:extLst>
                <a:ext uri="{FF2B5EF4-FFF2-40B4-BE49-F238E27FC236}">
                  <a16:creationId xmlns:a16="http://schemas.microsoft.com/office/drawing/2014/main" id="{B85F9E58-BC42-1BB2-2950-B81BB7AD1A20}"/>
                </a:ext>
              </a:extLst>
            </p:cNvPr>
            <p:cNvSpPr/>
            <p:nvPr/>
          </p:nvSpPr>
          <p:spPr>
            <a:xfrm rot="7268868">
              <a:off x="9179991" y="5564750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箭头: 右 104">
              <a:extLst>
                <a:ext uri="{FF2B5EF4-FFF2-40B4-BE49-F238E27FC236}">
                  <a16:creationId xmlns:a16="http://schemas.microsoft.com/office/drawing/2014/main" id="{07119C95-7B30-D459-133F-DEF9A8589C0D}"/>
                </a:ext>
              </a:extLst>
            </p:cNvPr>
            <p:cNvSpPr/>
            <p:nvPr/>
          </p:nvSpPr>
          <p:spPr>
            <a:xfrm rot="7300000">
              <a:off x="10416084" y="5553633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箭头: 右 105">
              <a:extLst>
                <a:ext uri="{FF2B5EF4-FFF2-40B4-BE49-F238E27FC236}">
                  <a16:creationId xmlns:a16="http://schemas.microsoft.com/office/drawing/2014/main" id="{0D3BF4A6-8B42-3BAD-785D-16F2624033E0}"/>
                </a:ext>
              </a:extLst>
            </p:cNvPr>
            <p:cNvSpPr/>
            <p:nvPr/>
          </p:nvSpPr>
          <p:spPr>
            <a:xfrm rot="3656965">
              <a:off x="9764584" y="5549889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箭头: 右 107">
              <a:extLst>
                <a:ext uri="{FF2B5EF4-FFF2-40B4-BE49-F238E27FC236}">
                  <a16:creationId xmlns:a16="http://schemas.microsoft.com/office/drawing/2014/main" id="{BC8EE347-31E6-1E91-ABBA-D575B2743CCC}"/>
                </a:ext>
              </a:extLst>
            </p:cNvPr>
            <p:cNvSpPr/>
            <p:nvPr/>
          </p:nvSpPr>
          <p:spPr>
            <a:xfrm rot="3649880">
              <a:off x="11030664" y="5555568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箭头: 右 109">
              <a:extLst>
                <a:ext uri="{FF2B5EF4-FFF2-40B4-BE49-F238E27FC236}">
                  <a16:creationId xmlns:a16="http://schemas.microsoft.com/office/drawing/2014/main" id="{483708A7-2C71-4C62-2D13-DF029745E93F}"/>
                </a:ext>
              </a:extLst>
            </p:cNvPr>
            <p:cNvSpPr/>
            <p:nvPr/>
          </p:nvSpPr>
          <p:spPr>
            <a:xfrm rot="17967050">
              <a:off x="9335831" y="5587120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箭头: 右 110">
              <a:extLst>
                <a:ext uri="{FF2B5EF4-FFF2-40B4-BE49-F238E27FC236}">
                  <a16:creationId xmlns:a16="http://schemas.microsoft.com/office/drawing/2014/main" id="{CC6D569B-2283-FF46-07EF-70EDFC9966D5}"/>
                </a:ext>
              </a:extLst>
            </p:cNvPr>
            <p:cNvSpPr/>
            <p:nvPr/>
          </p:nvSpPr>
          <p:spPr>
            <a:xfrm rot="14400349">
              <a:off x="9626308" y="5575010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箭头: 右 117">
              <a:extLst>
                <a:ext uri="{FF2B5EF4-FFF2-40B4-BE49-F238E27FC236}">
                  <a16:creationId xmlns:a16="http://schemas.microsoft.com/office/drawing/2014/main" id="{F76D325F-40B7-7783-12C1-CAC040D9F273}"/>
                </a:ext>
              </a:extLst>
            </p:cNvPr>
            <p:cNvSpPr/>
            <p:nvPr/>
          </p:nvSpPr>
          <p:spPr>
            <a:xfrm rot="17967050">
              <a:off x="10569075" y="5605401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箭头: 右 118">
              <a:extLst>
                <a:ext uri="{FF2B5EF4-FFF2-40B4-BE49-F238E27FC236}">
                  <a16:creationId xmlns:a16="http://schemas.microsoft.com/office/drawing/2014/main" id="{1D3D079E-D69C-71D3-3339-1119ED12A984}"/>
                </a:ext>
              </a:extLst>
            </p:cNvPr>
            <p:cNvSpPr/>
            <p:nvPr/>
          </p:nvSpPr>
          <p:spPr>
            <a:xfrm rot="14400349">
              <a:off x="10874665" y="5588252"/>
              <a:ext cx="256987" cy="133500"/>
            </a:xfrm>
            <a:prstGeom prst="rightArrow">
              <a:avLst>
                <a:gd name="adj1" fmla="val 40624"/>
                <a:gd name="adj2" fmla="val 68750"/>
              </a:avLst>
            </a:prstGeom>
            <a:pattFill prst="horzBrick">
              <a:fgClr>
                <a:srgbClr val="00CC00"/>
              </a:fgClr>
              <a:bgClr>
                <a:schemeClr val="bg1"/>
              </a:bgClr>
            </a:patt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1" name="文本框 120">
            <a:extLst>
              <a:ext uri="{FF2B5EF4-FFF2-40B4-BE49-F238E27FC236}">
                <a16:creationId xmlns:a16="http://schemas.microsoft.com/office/drawing/2014/main" id="{86CA7F58-5EAB-C31B-6237-DC1314A78E17}"/>
              </a:ext>
            </a:extLst>
          </p:cNvPr>
          <p:cNvSpPr txBox="1"/>
          <p:nvPr/>
        </p:nvSpPr>
        <p:spPr>
          <a:xfrm>
            <a:off x="9062249" y="3620502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switch workflow</a:t>
            </a:r>
            <a:endParaRPr lang="zh-CN" altLang="en-US" dirty="0"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58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A9598-15C2-C314-86FA-AA507DB3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In-Network Computing (INC)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94EC6C-6343-D306-06F1-283A7824ED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Offload </a:t>
            </a:r>
            <a:r>
              <a:rPr lang="en-US" altLang="zh-CN" dirty="0">
                <a:solidFill>
                  <a:srgbClr val="C00000"/>
                </a:solidFill>
              </a:rPr>
              <a:t>application functions </a:t>
            </a:r>
            <a:r>
              <a:rPr lang="en-US" altLang="zh-CN" dirty="0"/>
              <a:t>to network devices (switches in this talk)</a:t>
            </a:r>
          </a:p>
          <a:p>
            <a:r>
              <a:rPr lang="en-US" altLang="zh-CN" dirty="0">
                <a:solidFill>
                  <a:srgbClr val="C00000"/>
                </a:solidFill>
              </a:rPr>
              <a:t>Accelerate</a:t>
            </a:r>
            <a:r>
              <a:rPr lang="en-US" altLang="zh-CN" dirty="0"/>
              <a:t> applications by</a:t>
            </a:r>
          </a:p>
          <a:p>
            <a:pPr lvl="1"/>
            <a:r>
              <a:rPr lang="en-US" altLang="zh-CN" dirty="0"/>
              <a:t>reducing traffic volume</a:t>
            </a:r>
          </a:p>
          <a:p>
            <a:pPr lvl="1"/>
            <a:r>
              <a:rPr lang="en-US" altLang="zh-CN" dirty="0"/>
              <a:t>reducing transmission hops</a:t>
            </a:r>
          </a:p>
          <a:p>
            <a:pPr lvl="1"/>
            <a:r>
              <a:rPr lang="en-US" altLang="zh-CN" dirty="0"/>
              <a:t>packet-granular computation-communication pipelining</a:t>
            </a:r>
          </a:p>
          <a:p>
            <a:pPr lvl="1"/>
            <a:r>
              <a:rPr lang="en-US" altLang="zh-CN" dirty="0"/>
              <a:t>freeing host CPU/GPU for other computation</a:t>
            </a:r>
          </a:p>
          <a:p>
            <a:pPr lvl="1"/>
            <a:endParaRPr lang="zh-CN" altLang="en-US" dirty="0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53CDC09B-D875-4AE4-C896-1D5A5338D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040" y="3898962"/>
            <a:ext cx="2913030" cy="2693322"/>
          </a:xfrm>
          <a:prstGeom prst="rect">
            <a:avLst/>
          </a:prstGeom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781ACA8-A4AF-814F-FB7F-5F92D419FC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990"/>
          <a:stretch>
            <a:fillRect/>
          </a:stretch>
        </p:blipFill>
        <p:spPr>
          <a:xfrm>
            <a:off x="6490912" y="4896595"/>
            <a:ext cx="3031650" cy="1695689"/>
          </a:xfrm>
          <a:prstGeom prst="rect">
            <a:avLst/>
          </a:prstGeom>
        </p:spPr>
      </p:pic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9E4BB467-97E5-2666-9C1D-A923B1EC59FB}"/>
              </a:ext>
            </a:extLst>
          </p:cNvPr>
          <p:cNvSpPr/>
          <p:nvPr/>
        </p:nvSpPr>
        <p:spPr>
          <a:xfrm>
            <a:off x="5078678" y="4719373"/>
            <a:ext cx="1329797" cy="422363"/>
          </a:xfrm>
          <a:prstGeom prst="wedgeRoundRectCallout">
            <a:avLst>
              <a:gd name="adj1" fmla="val -80898"/>
              <a:gd name="adj2" fmla="val -4132"/>
              <a:gd name="adj3" fmla="val 16667"/>
            </a:avLst>
          </a:prstGeom>
          <a:noFill/>
          <a:ln w="19050" cap="flat" cmpd="sng" algn="ctr">
            <a:solidFill>
              <a:srgbClr val="00B0F0"/>
            </a:solidFill>
            <a:prstDash val="solid"/>
            <a:tailEnd type="arrow"/>
          </a:ln>
          <a:effectLst/>
        </p:spPr>
        <p:txBody>
          <a:bodyPr rtlCol="0" anchor="ctr"/>
          <a:lstStyle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kern="0" dirty="0">
                <a:solidFill>
                  <a:srgbClr val="7030A0"/>
                </a:solidFill>
                <a:latin typeface="Arial" panose="020B0604020202020204"/>
                <a:ea typeface="黑体" panose="02010609060101010101" pitchFamily="49" charset="-122"/>
              </a:rPr>
              <a:t>bottleneck</a:t>
            </a:r>
            <a:endParaRPr kumimoji="0" lang="zh-CN" altLang="en-US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BB769DA-17D2-AD63-400C-3DFDEF38E0AD}"/>
              </a:ext>
            </a:extLst>
          </p:cNvPr>
          <p:cNvSpPr/>
          <p:nvPr/>
        </p:nvSpPr>
        <p:spPr bwMode="auto">
          <a:xfrm>
            <a:off x="3716075" y="4033956"/>
            <a:ext cx="686647" cy="237255"/>
          </a:xfrm>
          <a:prstGeom prst="rect">
            <a:avLst/>
          </a:prstGeom>
          <a:solidFill>
            <a:srgbClr val="CCECFF"/>
          </a:solidFill>
          <a:ln w="12700" cap="flat" cmpd="sng" algn="ctr">
            <a:solidFill>
              <a:srgbClr val="FF00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10800" rIns="0" bIns="10800" rtlCol="0" anchor="ctr">
            <a:sp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compute</a:t>
            </a:r>
            <a:endParaRPr lang="zh-CN" altLang="en-US" sz="1400" b="1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46114B-D2FE-F93A-5581-0665EA7DA4E9}"/>
              </a:ext>
            </a:extLst>
          </p:cNvPr>
          <p:cNvSpPr/>
          <p:nvPr/>
        </p:nvSpPr>
        <p:spPr bwMode="auto">
          <a:xfrm>
            <a:off x="7199504" y="5019869"/>
            <a:ext cx="679756" cy="237255"/>
          </a:xfrm>
          <a:prstGeom prst="rect">
            <a:avLst/>
          </a:prstGeom>
          <a:solidFill>
            <a:srgbClr val="CCECFF"/>
          </a:solidFill>
          <a:ln w="12700" cap="flat" cmpd="sng" algn="ctr">
            <a:solidFill>
              <a:srgbClr val="FF00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10800" rIns="0" bIns="10800" rtlCol="0" anchor="ctr">
            <a:sp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compute</a:t>
            </a:r>
            <a:endParaRPr lang="zh-CN" altLang="en-US" sz="1400" b="1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对话气泡: 圆角矩形 9">
            <a:extLst>
              <a:ext uri="{FF2B5EF4-FFF2-40B4-BE49-F238E27FC236}">
                <a16:creationId xmlns:a16="http://schemas.microsoft.com/office/drawing/2014/main" id="{5748B45A-0123-2EB3-734D-5B05F26EFEBE}"/>
              </a:ext>
            </a:extLst>
          </p:cNvPr>
          <p:cNvSpPr/>
          <p:nvPr/>
        </p:nvSpPr>
        <p:spPr>
          <a:xfrm>
            <a:off x="7879261" y="4307115"/>
            <a:ext cx="1315960" cy="422363"/>
          </a:xfrm>
          <a:prstGeom prst="wedgeRoundRectCallout">
            <a:avLst>
              <a:gd name="adj1" fmla="val -10310"/>
              <a:gd name="adj2" fmla="val 137466"/>
              <a:gd name="adj3" fmla="val 16667"/>
            </a:avLst>
          </a:prstGeom>
          <a:noFill/>
          <a:ln w="19050" cap="flat" cmpd="sng" algn="ctr">
            <a:solidFill>
              <a:srgbClr val="00B0F0"/>
            </a:solidFill>
            <a:prstDash val="solid"/>
            <a:tailEnd type="arrow"/>
          </a:ln>
          <a:effectLst/>
        </p:spPr>
        <p:txBody>
          <a:bodyPr rtlCol="0" anchor="ctr"/>
          <a:lstStyle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Sub-RTT</a:t>
            </a:r>
            <a:endParaRPr kumimoji="0" lang="zh-CN" altLang="en-US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EC06E6C-0778-DAE2-E0F4-BA2E5CC3A6DD}"/>
              </a:ext>
            </a:extLst>
          </p:cNvPr>
          <p:cNvSpPr txBox="1"/>
          <p:nvPr/>
        </p:nvSpPr>
        <p:spPr>
          <a:xfrm>
            <a:off x="3804517" y="6501104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rgbClr val="7030A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Local</a:t>
            </a:r>
            <a:endParaRPr lang="zh-CN" altLang="en-US" sz="2400" dirty="0">
              <a:solidFill>
                <a:srgbClr val="7030A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102C73A-8C11-4187-9733-53F0DC43AAD8}"/>
              </a:ext>
            </a:extLst>
          </p:cNvPr>
          <p:cNvSpPr txBox="1"/>
          <p:nvPr/>
        </p:nvSpPr>
        <p:spPr>
          <a:xfrm>
            <a:off x="2949554" y="4278220"/>
            <a:ext cx="107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rgbClr val="7030A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Global</a:t>
            </a:r>
            <a:endParaRPr lang="zh-CN" altLang="en-US" sz="2400" dirty="0">
              <a:solidFill>
                <a:srgbClr val="7030A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13" name="连接符: 曲线 12">
            <a:extLst>
              <a:ext uri="{FF2B5EF4-FFF2-40B4-BE49-F238E27FC236}">
                <a16:creationId xmlns:a16="http://schemas.microsoft.com/office/drawing/2014/main" id="{1EAEF67A-6395-36F5-2BA0-5954305AE8AF}"/>
              </a:ext>
            </a:extLst>
          </p:cNvPr>
          <p:cNvCxnSpPr>
            <a:cxnSpLocks/>
            <a:stCxn id="8" idx="3"/>
            <a:endCxn id="9" idx="0"/>
          </p:cNvCxnSpPr>
          <p:nvPr/>
        </p:nvCxnSpPr>
        <p:spPr>
          <a:xfrm>
            <a:off x="4402722" y="4152584"/>
            <a:ext cx="3136660" cy="867285"/>
          </a:xfrm>
          <a:prstGeom prst="curvedConnector2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DDF7F086-088F-802A-7A36-27DF902DF211}"/>
              </a:ext>
            </a:extLst>
          </p:cNvPr>
          <p:cNvSpPr txBox="1"/>
          <p:nvPr/>
        </p:nvSpPr>
        <p:spPr>
          <a:xfrm>
            <a:off x="6004525" y="3952273"/>
            <a:ext cx="110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offload</a:t>
            </a:r>
            <a:endParaRPr lang="zh-CN" altLang="en-US" sz="24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046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B51A35-2A26-6DCB-2338-35A6EB7D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Evolvement among Modes</a:t>
            </a:r>
            <a:endParaRPr lang="zh-CN" altLang="en-US" dirty="0"/>
          </a:p>
        </p:txBody>
      </p:sp>
      <p:sp>
        <p:nvSpPr>
          <p:cNvPr id="72" name="文本占位符 71">
            <a:extLst>
              <a:ext uri="{FF2B5EF4-FFF2-40B4-BE49-F238E27FC236}">
                <a16:creationId xmlns:a16="http://schemas.microsoft.com/office/drawing/2014/main" id="{DA629091-4237-58BF-4866-F776C23A2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A vendor can evolve modes from simple to complex.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BDAC69A-275A-7EA2-17CC-5BC2331AFAB5}"/>
              </a:ext>
            </a:extLst>
          </p:cNvPr>
          <p:cNvSpPr/>
          <p:nvPr/>
        </p:nvSpPr>
        <p:spPr>
          <a:xfrm>
            <a:off x="628882" y="2304445"/>
            <a:ext cx="1988556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83E1842-D2C0-D789-A6D9-5024E9FD6232}"/>
              </a:ext>
            </a:extLst>
          </p:cNvPr>
          <p:cNvSpPr/>
          <p:nvPr/>
        </p:nvSpPr>
        <p:spPr>
          <a:xfrm>
            <a:off x="630267" y="2847598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CheckDuplicate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A6AD955-C83B-18BA-8C77-9D22DDA47DBA}"/>
              </a:ext>
            </a:extLst>
          </p:cNvPr>
          <p:cNvSpPr/>
          <p:nvPr/>
        </p:nvSpPr>
        <p:spPr>
          <a:xfrm>
            <a:off x="630267" y="3268503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AggregateData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DB8D66C-34F2-FD7B-7676-FE708AEF139A}"/>
              </a:ext>
            </a:extLst>
          </p:cNvPr>
          <p:cNvSpPr/>
          <p:nvPr/>
        </p:nvSpPr>
        <p:spPr>
          <a:xfrm>
            <a:off x="630267" y="4130199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ReplicateData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DE9FAF-1BB9-D8B0-2A07-B7EBF2785B49}"/>
              </a:ext>
            </a:extLst>
          </p:cNvPr>
          <p:cNvSpPr/>
          <p:nvPr/>
        </p:nvSpPr>
        <p:spPr>
          <a:xfrm>
            <a:off x="630267" y="4591432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TranslateHeader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EB1402E-90F5-A9CB-990B-285DFDDDC850}"/>
              </a:ext>
            </a:extLst>
          </p:cNvPr>
          <p:cNvSpPr/>
          <p:nvPr/>
        </p:nvSpPr>
        <p:spPr>
          <a:xfrm>
            <a:off x="628881" y="5074447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6D5A741D-92D4-5B89-35BA-F62AC957C0E3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1315834" y="3118454"/>
            <a:ext cx="0" cy="150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8BA84D04-BC3D-F29F-B45F-9609FEB34794}"/>
              </a:ext>
            </a:extLst>
          </p:cNvPr>
          <p:cNvSpPr txBox="1"/>
          <p:nvPr/>
        </p:nvSpPr>
        <p:spPr>
          <a:xfrm>
            <a:off x="677257" y="2558082"/>
            <a:ext cx="920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UP_DATA</a:t>
            </a:r>
            <a:endParaRPr lang="zh-CN" altLang="en-US" sz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8A55EB3B-BA90-6816-D84F-C19F48CE44D7}"/>
              </a:ext>
            </a:extLst>
          </p:cNvPr>
          <p:cNvCxnSpPr>
            <a:cxnSpLocks/>
          </p:cNvCxnSpPr>
          <p:nvPr/>
        </p:nvCxnSpPr>
        <p:spPr>
          <a:xfrm>
            <a:off x="729911" y="2575301"/>
            <a:ext cx="0" cy="283164"/>
          </a:xfrm>
          <a:prstGeom prst="straightConnector1">
            <a:avLst/>
          </a:prstGeom>
          <a:ln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542677FA-A088-E9B0-FF6E-9404D9F11B6C}"/>
              </a:ext>
            </a:extLst>
          </p:cNvPr>
          <p:cNvCxnSpPr>
            <a:cxnSpLocks/>
            <a:stCxn id="6" idx="2"/>
            <a:endCxn id="20" idx="0"/>
          </p:cNvCxnSpPr>
          <p:nvPr/>
        </p:nvCxnSpPr>
        <p:spPr>
          <a:xfrm>
            <a:off x="1315834" y="3539359"/>
            <a:ext cx="0" cy="1560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1299CD4E-6D93-67F2-C7CC-2CB9160C9BAF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1315834" y="4401055"/>
            <a:ext cx="0" cy="1903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DED437D6-0771-9636-E77C-1616999E4CCF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1314448" y="4862288"/>
            <a:ext cx="1386" cy="2121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连接符: 肘形 15">
            <a:extLst>
              <a:ext uri="{FF2B5EF4-FFF2-40B4-BE49-F238E27FC236}">
                <a16:creationId xmlns:a16="http://schemas.microsoft.com/office/drawing/2014/main" id="{413FA352-04EC-4C40-D585-9E09ED2ED984}"/>
              </a:ext>
            </a:extLst>
          </p:cNvPr>
          <p:cNvCxnSpPr>
            <a:cxnSpLocks/>
            <a:endCxn id="7" idx="3"/>
          </p:cNvCxnSpPr>
          <p:nvPr/>
        </p:nvCxnSpPr>
        <p:spPr>
          <a:xfrm rot="5400000">
            <a:off x="1212017" y="3376599"/>
            <a:ext cx="1678411" cy="9964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C40C5EE-2E18-5EA7-1FC9-F647B4193B71}"/>
              </a:ext>
            </a:extLst>
          </p:cNvPr>
          <p:cNvSpPr txBox="1"/>
          <p:nvPr/>
        </p:nvSpPr>
        <p:spPr>
          <a:xfrm>
            <a:off x="1481100" y="2556245"/>
            <a:ext cx="1136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DOWN_DATA</a:t>
            </a:r>
            <a:endParaRPr lang="zh-CN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连接符: 肘形 17">
            <a:extLst>
              <a:ext uri="{FF2B5EF4-FFF2-40B4-BE49-F238E27FC236}">
                <a16:creationId xmlns:a16="http://schemas.microsoft.com/office/drawing/2014/main" id="{37EA8D47-3B55-B931-DAE4-9CF36CCAB08A}"/>
              </a:ext>
            </a:extLst>
          </p:cNvPr>
          <p:cNvCxnSpPr>
            <a:cxnSpLocks/>
            <a:endCxn id="8" idx="3"/>
          </p:cNvCxnSpPr>
          <p:nvPr/>
        </p:nvCxnSpPr>
        <p:spPr>
          <a:xfrm rot="5400000">
            <a:off x="1196923" y="3391693"/>
            <a:ext cx="2139645" cy="530689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6F183B02-DBBC-B3B8-869D-D43EB6E2D9C7}"/>
              </a:ext>
            </a:extLst>
          </p:cNvPr>
          <p:cNvSpPr txBox="1"/>
          <p:nvPr/>
        </p:nvSpPr>
        <p:spPr>
          <a:xfrm>
            <a:off x="2049268" y="4504818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</a:t>
            </a:r>
            <a:endParaRPr lang="zh-CN" altLang="en-US" sz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D4645D6-9A35-E44F-A026-21B08E6823CE}"/>
              </a:ext>
            </a:extLst>
          </p:cNvPr>
          <p:cNvSpPr/>
          <p:nvPr/>
        </p:nvSpPr>
        <p:spPr>
          <a:xfrm>
            <a:off x="630267" y="3695423"/>
            <a:ext cx="1371133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RecycleBuffer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6396CD75-2B56-D75E-2F11-7B40CF6EDC31}"/>
              </a:ext>
            </a:extLst>
          </p:cNvPr>
          <p:cNvCxnSpPr>
            <a:cxnSpLocks/>
            <a:stCxn id="20" idx="2"/>
            <a:endCxn id="7" idx="0"/>
          </p:cNvCxnSpPr>
          <p:nvPr/>
        </p:nvCxnSpPr>
        <p:spPr>
          <a:xfrm>
            <a:off x="1315834" y="3966279"/>
            <a:ext cx="0" cy="1639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连接符: 肘形 21">
            <a:extLst>
              <a:ext uri="{FF2B5EF4-FFF2-40B4-BE49-F238E27FC236}">
                <a16:creationId xmlns:a16="http://schemas.microsoft.com/office/drawing/2014/main" id="{F5E4E492-7C99-9163-327D-7434B06F68F1}"/>
              </a:ext>
            </a:extLst>
          </p:cNvPr>
          <p:cNvCxnSpPr>
            <a:cxnSpLocks/>
            <a:stCxn id="35" idx="3"/>
            <a:endCxn id="40" idx="1"/>
          </p:cNvCxnSpPr>
          <p:nvPr/>
        </p:nvCxnSpPr>
        <p:spPr>
          <a:xfrm>
            <a:off x="4888917" y="2710223"/>
            <a:ext cx="1035314" cy="1437554"/>
          </a:xfrm>
          <a:prstGeom prst="bentConnector3">
            <a:avLst>
              <a:gd name="adj1" fmla="val 80176"/>
            </a:avLst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连接符: 肘形 22">
            <a:extLst>
              <a:ext uri="{FF2B5EF4-FFF2-40B4-BE49-F238E27FC236}">
                <a16:creationId xmlns:a16="http://schemas.microsoft.com/office/drawing/2014/main" id="{4DDF4774-7590-272A-04E9-DE74712594F6}"/>
              </a:ext>
            </a:extLst>
          </p:cNvPr>
          <p:cNvCxnSpPr>
            <a:cxnSpLocks/>
            <a:stCxn id="41" idx="2"/>
            <a:endCxn id="30" idx="3"/>
          </p:cNvCxnSpPr>
          <p:nvPr/>
        </p:nvCxnSpPr>
        <p:spPr>
          <a:xfrm rot="5400000">
            <a:off x="5896742" y="4490207"/>
            <a:ext cx="391479" cy="103128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FE61EA25-34DA-6F11-A35B-79AD9DAA16CB}"/>
              </a:ext>
            </a:extLst>
          </p:cNvPr>
          <p:cNvSpPr txBox="1"/>
          <p:nvPr/>
        </p:nvSpPr>
        <p:spPr>
          <a:xfrm>
            <a:off x="5642743" y="4792676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88626D6-D7E3-129A-280B-71F52398624F}"/>
              </a:ext>
            </a:extLst>
          </p:cNvPr>
          <p:cNvSpPr/>
          <p:nvPr/>
        </p:nvSpPr>
        <p:spPr>
          <a:xfrm>
            <a:off x="4209206" y="2300867"/>
            <a:ext cx="2207911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A753808-92A2-5A57-0C55-85B81C6D7950}"/>
              </a:ext>
            </a:extLst>
          </p:cNvPr>
          <p:cNvSpPr/>
          <p:nvPr/>
        </p:nvSpPr>
        <p:spPr>
          <a:xfrm>
            <a:off x="4209206" y="2897369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CheckDuplicate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536FB8C-52B5-C9C8-4B3B-BA11BF0E1043}"/>
              </a:ext>
            </a:extLst>
          </p:cNvPr>
          <p:cNvSpPr/>
          <p:nvPr/>
        </p:nvSpPr>
        <p:spPr>
          <a:xfrm>
            <a:off x="4209206" y="3439829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AggregateData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49112B1-FDE2-A6BC-88AB-05ADF81C5F28}"/>
              </a:ext>
            </a:extLst>
          </p:cNvPr>
          <p:cNvSpPr/>
          <p:nvPr/>
        </p:nvSpPr>
        <p:spPr>
          <a:xfrm>
            <a:off x="4209206" y="3993298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ReplicateData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FC4B0E8-4850-6335-9B20-BF98D0304700}"/>
              </a:ext>
            </a:extLst>
          </p:cNvPr>
          <p:cNvSpPr/>
          <p:nvPr/>
        </p:nvSpPr>
        <p:spPr>
          <a:xfrm>
            <a:off x="4209206" y="4526555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TranslateHeader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B91227A-85BD-5605-A971-2A21187DC477}"/>
              </a:ext>
            </a:extLst>
          </p:cNvPr>
          <p:cNvSpPr/>
          <p:nvPr/>
        </p:nvSpPr>
        <p:spPr>
          <a:xfrm>
            <a:off x="4209206" y="5066162"/>
            <a:ext cx="1367632" cy="270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E838A2B2-DF68-B212-9748-786686AE1014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4893022" y="3168225"/>
            <a:ext cx="0" cy="2716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EFC340B1-E20B-1B5E-0796-417688CAF3D5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4893022" y="3710685"/>
            <a:ext cx="0" cy="2826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9748934D-49ED-493A-6766-073AB0E7AC65}"/>
              </a:ext>
            </a:extLst>
          </p:cNvPr>
          <p:cNvCxnSpPr>
            <a:stCxn id="28" idx="2"/>
            <a:endCxn id="29" idx="0"/>
          </p:cNvCxnSpPr>
          <p:nvPr/>
        </p:nvCxnSpPr>
        <p:spPr>
          <a:xfrm>
            <a:off x="4893022" y="4264154"/>
            <a:ext cx="0" cy="2624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28D8490E-E0C5-0C40-66DF-63F085869224}"/>
              </a:ext>
            </a:extLst>
          </p:cNvPr>
          <p:cNvCxnSpPr>
            <a:stCxn id="29" idx="2"/>
            <a:endCxn id="30" idx="0"/>
          </p:cNvCxnSpPr>
          <p:nvPr/>
        </p:nvCxnSpPr>
        <p:spPr>
          <a:xfrm>
            <a:off x="4893022" y="4797411"/>
            <a:ext cx="0" cy="2687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FE46406B-FB24-DC1B-D5C7-620AFE6B80DF}"/>
              </a:ext>
            </a:extLst>
          </p:cNvPr>
          <p:cNvSpPr txBox="1"/>
          <p:nvPr/>
        </p:nvSpPr>
        <p:spPr>
          <a:xfrm>
            <a:off x="4307219" y="2571723"/>
            <a:ext cx="581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BB1D6E7-6BE8-6B6B-D48B-E3E91259E6F9}"/>
              </a:ext>
            </a:extLst>
          </p:cNvPr>
          <p:cNvSpPr txBox="1"/>
          <p:nvPr/>
        </p:nvSpPr>
        <p:spPr>
          <a:xfrm>
            <a:off x="6196561" y="2569500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</a:t>
            </a:r>
            <a:endParaRPr lang="zh-CN" altLang="en-US" sz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CDC1F474-1BBE-B8EA-6FA2-F11E84086F7E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4893022" y="2564308"/>
            <a:ext cx="0" cy="3330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281576DF-E9A5-66FD-4B90-1FA02880D109}"/>
              </a:ext>
            </a:extLst>
          </p:cNvPr>
          <p:cNvGrpSpPr/>
          <p:nvPr/>
        </p:nvGrpSpPr>
        <p:grpSpPr>
          <a:xfrm>
            <a:off x="5924231" y="2894138"/>
            <a:ext cx="1367783" cy="1915973"/>
            <a:chOff x="10388412" y="673035"/>
            <a:chExt cx="1367783" cy="1915973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DB09E4F5-4E9E-64A9-DD58-38BC3BE31A4A}"/>
                </a:ext>
              </a:extLst>
            </p:cNvPr>
            <p:cNvSpPr/>
            <p:nvPr/>
          </p:nvSpPr>
          <p:spPr>
            <a:xfrm>
              <a:off x="10388567" y="673035"/>
              <a:ext cx="1367628" cy="27699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ReceiveAck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BBAC30DB-9F03-3FD9-1237-DA98F1DA4B59}"/>
                </a:ext>
              </a:extLst>
            </p:cNvPr>
            <p:cNvSpPr/>
            <p:nvPr/>
          </p:nvSpPr>
          <p:spPr>
            <a:xfrm>
              <a:off x="10388412" y="1791246"/>
              <a:ext cx="1367781" cy="27085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CN" sz="1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SendAck</a:t>
              </a:r>
              <a:endPara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732C35BF-19B0-5D81-17AF-D12960B22874}"/>
                </a:ext>
              </a:extLst>
            </p:cNvPr>
            <p:cNvSpPr/>
            <p:nvPr/>
          </p:nvSpPr>
          <p:spPr>
            <a:xfrm>
              <a:off x="10388415" y="2320705"/>
              <a:ext cx="1367780" cy="26830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500"/>
                </a:lnSpc>
              </a:pP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Retransmission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63BAE37D-D3F0-640C-3773-991BEF562EF3}"/>
                </a:ext>
              </a:extLst>
            </p:cNvPr>
            <p:cNvSpPr/>
            <p:nvPr/>
          </p:nvSpPr>
          <p:spPr>
            <a:xfrm>
              <a:off x="10388565" y="1201217"/>
              <a:ext cx="1367628" cy="27085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RecycleBuffer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5758CA07-DB7D-9343-52F5-685317F04241}"/>
                </a:ext>
              </a:extLst>
            </p:cNvPr>
            <p:cNvCxnSpPr>
              <a:cxnSpLocks/>
              <a:stCxn id="39" idx="2"/>
              <a:endCxn id="42" idx="0"/>
            </p:cNvCxnSpPr>
            <p:nvPr/>
          </p:nvCxnSpPr>
          <p:spPr>
            <a:xfrm flipH="1">
              <a:off x="11072379" y="950034"/>
              <a:ext cx="2" cy="251183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连接符: 肘形 43">
            <a:extLst>
              <a:ext uri="{FF2B5EF4-FFF2-40B4-BE49-F238E27FC236}">
                <a16:creationId xmlns:a16="http://schemas.microsoft.com/office/drawing/2014/main" id="{CC9804A2-310E-6054-1DFD-BBD8659DC227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4892947" y="4675960"/>
            <a:ext cx="1031287" cy="244316"/>
          </a:xfrm>
          <a:prstGeom prst="bentConnector3">
            <a:avLst>
              <a:gd name="adj1" fmla="val 80172"/>
            </a:avLst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1023A641-70C9-3B32-F8A8-0CF70CE47206}"/>
              </a:ext>
            </a:extLst>
          </p:cNvPr>
          <p:cNvCxnSpPr/>
          <p:nvPr/>
        </p:nvCxnSpPr>
        <p:spPr>
          <a:xfrm>
            <a:off x="6250469" y="2578930"/>
            <a:ext cx="0" cy="31520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矩形 45">
            <a:extLst>
              <a:ext uri="{FF2B5EF4-FFF2-40B4-BE49-F238E27FC236}">
                <a16:creationId xmlns:a16="http://schemas.microsoft.com/office/drawing/2014/main" id="{0006B0F5-A0AC-1943-F27A-AE73367A74D9}"/>
              </a:ext>
            </a:extLst>
          </p:cNvPr>
          <p:cNvSpPr/>
          <p:nvPr/>
        </p:nvSpPr>
        <p:spPr>
          <a:xfrm>
            <a:off x="8410081" y="2908758"/>
            <a:ext cx="1638851" cy="1814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0D91181-44D1-0AC0-8309-179FF6774DCE}"/>
              </a:ext>
            </a:extLst>
          </p:cNvPr>
          <p:cNvSpPr/>
          <p:nvPr/>
        </p:nvSpPr>
        <p:spPr>
          <a:xfrm>
            <a:off x="10464377" y="2908759"/>
            <a:ext cx="1454471" cy="1814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IncEngine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87521AB0-70A0-87CB-4DAE-7565F102336B}"/>
              </a:ext>
            </a:extLst>
          </p:cNvPr>
          <p:cNvSpPr/>
          <p:nvPr/>
        </p:nvSpPr>
        <p:spPr>
          <a:xfrm>
            <a:off x="8443830" y="2308074"/>
            <a:ext cx="1573352" cy="270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8978CA6-8FD8-B3FF-EB7D-6427BDA0A05B}"/>
              </a:ext>
            </a:extLst>
          </p:cNvPr>
          <p:cNvSpPr/>
          <p:nvPr/>
        </p:nvSpPr>
        <p:spPr>
          <a:xfrm>
            <a:off x="10538266" y="3226114"/>
            <a:ext cx="128797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5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LookupTable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7D9AA9A8-2368-E2D8-8A8F-D2CD6C0E3118}"/>
              </a:ext>
            </a:extLst>
          </p:cNvPr>
          <p:cNvSpPr/>
          <p:nvPr/>
        </p:nvSpPr>
        <p:spPr>
          <a:xfrm>
            <a:off x="8508640" y="3232256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(De)packetization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EB3AF454-827F-6A62-B680-7A75F736DDE5}"/>
              </a:ext>
            </a:extLst>
          </p:cNvPr>
          <p:cNvSpPr/>
          <p:nvPr/>
        </p:nvSpPr>
        <p:spPr>
          <a:xfrm>
            <a:off x="10538266" y="3758914"/>
            <a:ext cx="128797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AggregateData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BB26511C-45FB-C1CA-5E8F-3821E45A6A48}"/>
              </a:ext>
            </a:extLst>
          </p:cNvPr>
          <p:cNvSpPr/>
          <p:nvPr/>
        </p:nvSpPr>
        <p:spPr>
          <a:xfrm>
            <a:off x="10538266" y="4291714"/>
            <a:ext cx="1287979" cy="278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ReplicateData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131D8DA5-4C37-AE28-67E9-AE29C12793CF}"/>
              </a:ext>
            </a:extLst>
          </p:cNvPr>
          <p:cNvSpPr/>
          <p:nvPr/>
        </p:nvSpPr>
        <p:spPr>
          <a:xfrm>
            <a:off x="8443830" y="5080784"/>
            <a:ext cx="1573352" cy="270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6026C513-1657-24AE-D009-8E638EDF727A}"/>
              </a:ext>
            </a:extLst>
          </p:cNvPr>
          <p:cNvCxnSpPr>
            <a:cxnSpLocks/>
            <a:stCxn id="46" idx="2"/>
            <a:endCxn id="53" idx="0"/>
          </p:cNvCxnSpPr>
          <p:nvPr/>
        </p:nvCxnSpPr>
        <p:spPr>
          <a:xfrm>
            <a:off x="9229507" y="4723689"/>
            <a:ext cx="999" cy="3570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D6AAAD3D-B702-9AC5-CE87-55DD0AA76C73}"/>
              </a:ext>
            </a:extLst>
          </p:cNvPr>
          <p:cNvSpPr/>
          <p:nvPr/>
        </p:nvSpPr>
        <p:spPr>
          <a:xfrm>
            <a:off x="8508640" y="4323679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HandleAck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CA186003-7FF5-3AAA-F704-DCCB9FC92252}"/>
              </a:ext>
            </a:extLst>
          </p:cNvPr>
          <p:cNvSpPr/>
          <p:nvPr/>
        </p:nvSpPr>
        <p:spPr>
          <a:xfrm>
            <a:off x="8508640" y="3969441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Retransmission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FE265AB-6621-FCA9-EE73-9654345DE7FC}"/>
              </a:ext>
            </a:extLst>
          </p:cNvPr>
          <p:cNvSpPr/>
          <p:nvPr/>
        </p:nvSpPr>
        <p:spPr>
          <a:xfrm>
            <a:off x="8508640" y="3614682"/>
            <a:ext cx="1443822" cy="270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ConnectionMgmt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BF37A595-B128-00B5-2D62-CFFDE459EBDE}"/>
              </a:ext>
            </a:extLst>
          </p:cNvPr>
          <p:cNvCxnSpPr>
            <a:cxnSpLocks/>
            <a:stCxn id="48" idx="2"/>
            <a:endCxn id="46" idx="0"/>
          </p:cNvCxnSpPr>
          <p:nvPr/>
        </p:nvCxnSpPr>
        <p:spPr>
          <a:xfrm flipH="1">
            <a:off x="9229507" y="2578930"/>
            <a:ext cx="999" cy="3298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3051A6DE-778C-D0AE-B47E-660EAA56CD85}"/>
              </a:ext>
            </a:extLst>
          </p:cNvPr>
          <p:cNvSpPr txBox="1"/>
          <p:nvPr/>
        </p:nvSpPr>
        <p:spPr>
          <a:xfrm>
            <a:off x="8542703" y="2557616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packets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C4EB124F-A312-8279-7F01-7DDE8DFDF863}"/>
              </a:ext>
            </a:extLst>
          </p:cNvPr>
          <p:cNvSpPr txBox="1"/>
          <p:nvPr/>
        </p:nvSpPr>
        <p:spPr>
          <a:xfrm>
            <a:off x="8542703" y="4705534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packets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157EDC0C-2C93-17EB-59EE-CB71C2B9B1E8}"/>
              </a:ext>
            </a:extLst>
          </p:cNvPr>
          <p:cNvCxnSpPr/>
          <p:nvPr/>
        </p:nvCxnSpPr>
        <p:spPr>
          <a:xfrm>
            <a:off x="10048932" y="3367683"/>
            <a:ext cx="4154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06332817-6704-ADBF-4642-DBA737DD892A}"/>
              </a:ext>
            </a:extLst>
          </p:cNvPr>
          <p:cNvSpPr txBox="1"/>
          <p:nvPr/>
        </p:nvSpPr>
        <p:spPr>
          <a:xfrm>
            <a:off x="10025989" y="3082635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msg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B2461D36-7E8F-49FC-1B09-3CF72B4C6D4F}"/>
              </a:ext>
            </a:extLst>
          </p:cNvPr>
          <p:cNvSpPr txBox="1"/>
          <p:nvPr/>
        </p:nvSpPr>
        <p:spPr>
          <a:xfrm>
            <a:off x="10030213" y="4114004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msg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CFE0EFBE-A0B0-A6D4-D12D-00336A9FB633}"/>
              </a:ext>
            </a:extLst>
          </p:cNvPr>
          <p:cNvCxnSpPr/>
          <p:nvPr/>
        </p:nvCxnSpPr>
        <p:spPr>
          <a:xfrm flipH="1">
            <a:off x="10048932" y="4392682"/>
            <a:ext cx="4154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A012D30A-8853-3042-B57F-8E4A3A62D35C}"/>
              </a:ext>
            </a:extLst>
          </p:cNvPr>
          <p:cNvCxnSpPr>
            <a:cxnSpLocks/>
            <a:stCxn id="49" idx="2"/>
            <a:endCxn id="51" idx="0"/>
          </p:cNvCxnSpPr>
          <p:nvPr/>
        </p:nvCxnSpPr>
        <p:spPr>
          <a:xfrm>
            <a:off x="11182256" y="3503113"/>
            <a:ext cx="0" cy="255801"/>
          </a:xfrm>
          <a:prstGeom prst="straightConnector1">
            <a:avLst/>
          </a:prstGeom>
          <a:ln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2B7E2AC1-9B25-5E48-D28E-49650357C688}"/>
              </a:ext>
            </a:extLst>
          </p:cNvPr>
          <p:cNvCxnSpPr>
            <a:cxnSpLocks/>
            <a:stCxn id="51" idx="2"/>
            <a:endCxn id="52" idx="0"/>
          </p:cNvCxnSpPr>
          <p:nvPr/>
        </p:nvCxnSpPr>
        <p:spPr>
          <a:xfrm>
            <a:off x="11182256" y="4035913"/>
            <a:ext cx="0" cy="255801"/>
          </a:xfrm>
          <a:prstGeom prst="straightConnector1">
            <a:avLst/>
          </a:prstGeom>
          <a:ln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连接符: 肘形 66">
            <a:extLst>
              <a:ext uri="{FF2B5EF4-FFF2-40B4-BE49-F238E27FC236}">
                <a16:creationId xmlns:a16="http://schemas.microsoft.com/office/drawing/2014/main" id="{4329A508-B600-EEF1-C792-02D4C38881B7}"/>
              </a:ext>
            </a:extLst>
          </p:cNvPr>
          <p:cNvCxnSpPr>
            <a:cxnSpLocks/>
            <a:stCxn id="49" idx="3"/>
            <a:endCxn id="52" idx="3"/>
          </p:cNvCxnSpPr>
          <p:nvPr/>
        </p:nvCxnSpPr>
        <p:spPr>
          <a:xfrm>
            <a:off x="11826245" y="3364614"/>
            <a:ext cx="12700" cy="1066306"/>
          </a:xfrm>
          <a:prstGeom prst="bentConnector3">
            <a:avLst>
              <a:gd name="adj1" fmla="val 180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文本框 67">
            <a:extLst>
              <a:ext uri="{FF2B5EF4-FFF2-40B4-BE49-F238E27FC236}">
                <a16:creationId xmlns:a16="http://schemas.microsoft.com/office/drawing/2014/main" id="{0451677C-B8AE-A5CF-DBC8-D2795F3610C8}"/>
              </a:ext>
            </a:extLst>
          </p:cNvPr>
          <p:cNvSpPr txBox="1"/>
          <p:nvPr/>
        </p:nvSpPr>
        <p:spPr>
          <a:xfrm>
            <a:off x="10423989" y="3471339"/>
            <a:ext cx="1151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UP_DATA</a:t>
            </a:r>
            <a:endParaRPr lang="zh-CN" altLang="en-US" sz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1867A5D2-1559-AB36-9CD2-D802754ADBFF}"/>
              </a:ext>
            </a:extLst>
          </p:cNvPr>
          <p:cNvSpPr txBox="1"/>
          <p:nvPr/>
        </p:nvSpPr>
        <p:spPr>
          <a:xfrm>
            <a:off x="11298423" y="4013323"/>
            <a:ext cx="1136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DOWN_DATA</a:t>
            </a:r>
            <a:endParaRPr lang="zh-CN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箭头: 右 69">
            <a:extLst>
              <a:ext uri="{FF2B5EF4-FFF2-40B4-BE49-F238E27FC236}">
                <a16:creationId xmlns:a16="http://schemas.microsoft.com/office/drawing/2014/main" id="{4FE6C512-41CC-08E7-DFC7-9D0501E2A2A1}"/>
              </a:ext>
            </a:extLst>
          </p:cNvPr>
          <p:cNvSpPr/>
          <p:nvPr/>
        </p:nvSpPr>
        <p:spPr>
          <a:xfrm>
            <a:off x="3272971" y="3539359"/>
            <a:ext cx="561178" cy="496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箭头: 右 70">
            <a:extLst>
              <a:ext uri="{FF2B5EF4-FFF2-40B4-BE49-F238E27FC236}">
                <a16:creationId xmlns:a16="http://schemas.microsoft.com/office/drawing/2014/main" id="{76FFA848-E284-117A-1DE3-35A8954FBCF6}"/>
              </a:ext>
            </a:extLst>
          </p:cNvPr>
          <p:cNvSpPr/>
          <p:nvPr/>
        </p:nvSpPr>
        <p:spPr>
          <a:xfrm>
            <a:off x="7678057" y="3614682"/>
            <a:ext cx="579585" cy="5155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84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E4F331-DD98-C935-77B3-05CE6E01C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Comparison of Modes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DD1607-D70D-3DCB-0F60-66C7B0707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Correctness: by model checking</a:t>
            </a:r>
          </a:p>
          <a:p>
            <a:r>
              <a:rPr lang="en-US" altLang="zh-CN" dirty="0"/>
              <a:t>Transmission Efficiency: Mode-I is message-level</a:t>
            </a:r>
          </a:p>
          <a:p>
            <a:r>
              <a:rPr lang="en-US" altLang="zh-CN" dirty="0"/>
              <a:t>Logic Complexity</a:t>
            </a:r>
          </a:p>
          <a:p>
            <a:r>
              <a:rPr lang="en-US" altLang="zh-CN" dirty="0"/>
              <a:t>Space Complexity: Mode-II needs path BDP, Mode-I/III needs hop BDP</a:t>
            </a:r>
          </a:p>
          <a:p>
            <a:r>
              <a:rPr lang="en-US" altLang="zh-CN" dirty="0"/>
              <a:t>Loss Tolerance: Mode-II’s global synchronization performs poorly</a:t>
            </a:r>
            <a:endParaRPr lang="zh-CN" altLang="en-US" dirty="0"/>
          </a:p>
          <a:p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D1F9DEBD-BCC8-ACA6-D0C3-7AEAE868C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063119"/>
              </p:ext>
            </p:extLst>
          </p:nvPr>
        </p:nvGraphicFramePr>
        <p:xfrm>
          <a:off x="565150" y="4124858"/>
          <a:ext cx="5966279" cy="2225040"/>
        </p:xfrm>
        <a:graphic>
          <a:graphicData uri="http://schemas.openxmlformats.org/drawingml/2006/table">
            <a:tbl>
              <a:tblPr firstRow="1" bandRow="1"/>
              <a:tblGrid>
                <a:gridCol w="2032907">
                  <a:extLst>
                    <a:ext uri="{9D8B030D-6E8A-4147-A177-3AD203B41FA5}">
                      <a16:colId xmlns:a16="http://schemas.microsoft.com/office/drawing/2014/main" val="729893541"/>
                    </a:ext>
                  </a:extLst>
                </a:gridCol>
                <a:gridCol w="1434987">
                  <a:extLst>
                    <a:ext uri="{9D8B030D-6E8A-4147-A177-3AD203B41FA5}">
                      <a16:colId xmlns:a16="http://schemas.microsoft.com/office/drawing/2014/main" val="1610996676"/>
                    </a:ext>
                  </a:extLst>
                </a:gridCol>
                <a:gridCol w="1308213">
                  <a:extLst>
                    <a:ext uri="{9D8B030D-6E8A-4147-A177-3AD203B41FA5}">
                      <a16:colId xmlns:a16="http://schemas.microsoft.com/office/drawing/2014/main" val="3070069432"/>
                    </a:ext>
                  </a:extLst>
                </a:gridCol>
                <a:gridCol w="1190172">
                  <a:extLst>
                    <a:ext uri="{9D8B030D-6E8A-4147-A177-3AD203B41FA5}">
                      <a16:colId xmlns:a16="http://schemas.microsoft.com/office/drawing/2014/main" val="526593305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156082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Mode-I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Mode-II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Mode-III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156082"/>
                      </a:solidFill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36542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Correctness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156082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Yes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Yes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Yes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156082"/>
                      </a:solidFill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57217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Trans.</a:t>
                      </a:r>
                      <a:r>
                        <a:rPr lang="zh-CN" altLang="en-US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Efficiency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156082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Lower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Good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Good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156082"/>
                      </a:solidFill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12943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Logic Complexity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156082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High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Low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Medium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156082"/>
                      </a:solidFill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3445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Space Complexity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156082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Low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High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Low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156082"/>
                      </a:solidFill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67803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Fault</a:t>
                      </a:r>
                      <a:r>
                        <a:rPr lang="zh-CN" altLang="en-US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b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Tolerance</a:t>
                      </a:r>
                      <a:endParaRPr lang="zh-CN" altLang="en-US" b="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156082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Good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Poor</a:t>
                      </a:r>
                      <a:endParaRPr lang="zh-CN" altLang="en-US" b="0" dirty="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110004020202020204"/>
                        </a:defRPr>
                      </a:lvl9pPr>
                    </a:lstStyle>
                    <a:p>
                      <a:pPr algn="ctr"/>
                      <a:r>
                        <a:rPr lang="en-US" altLang="zh-CN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Good</a:t>
                      </a:r>
                      <a:endParaRPr lang="zh-CN" altLang="en-US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156082"/>
                      </a:solidFill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177925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33FB7252-0705-35F5-1C0D-13BC902C75C9}"/>
              </a:ext>
            </a:extLst>
          </p:cNvPr>
          <p:cNvSpPr txBox="1"/>
          <p:nvPr/>
        </p:nvSpPr>
        <p:spPr>
          <a:xfrm>
            <a:off x="8441363" y="6349898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Radar Chart (Outer is better)</a:t>
            </a:r>
            <a:endParaRPr lang="zh-CN" altLang="en-US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385C67F-00FD-FB42-7EDE-40F58D4B3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671" y="4717249"/>
            <a:ext cx="4710405" cy="145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69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91050-A06A-BFC5-9485-E151981B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9230582-CDE3-0C4A-0F85-29043897F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28" y="3082195"/>
            <a:ext cx="9231605" cy="286072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B2C2724F-EEB3-1E51-A446-ED2E2DF2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Support Evolvability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D847D4-A0D2-C53B-A054-C77685105B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Top vendors:          Mode-I  →   Mode-III</a:t>
            </a:r>
          </a:p>
          <a:p>
            <a:pPr lvl="1"/>
            <a:r>
              <a:rPr lang="en-US" altLang="zh-CN" dirty="0"/>
              <a:t>Infer to exist in Nvidia SHARP and Broadcom Tomahawk</a:t>
            </a:r>
          </a:p>
          <a:p>
            <a:r>
              <a:rPr lang="en-US" altLang="zh-CN" dirty="0"/>
              <a:t>Non-top vendors</a:t>
            </a:r>
            <a:r>
              <a:rPr lang="zh-CN" altLang="en-US" dirty="0"/>
              <a:t>：</a:t>
            </a:r>
            <a:r>
              <a:rPr lang="en-US" altLang="zh-CN" dirty="0"/>
              <a:t>Mode-II  →  Mode-III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D265931-647A-CBC4-E147-2CB1891F5190}"/>
              </a:ext>
            </a:extLst>
          </p:cNvPr>
          <p:cNvSpPr txBox="1"/>
          <p:nvPr/>
        </p:nvSpPr>
        <p:spPr>
          <a:xfrm>
            <a:off x="4558168" y="6086059"/>
            <a:ext cx="2236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Outer is better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45BD3646-77B7-9F6C-2434-1ADE4EE1AE09}"/>
              </a:ext>
            </a:extLst>
          </p:cNvPr>
          <p:cNvSpPr/>
          <p:nvPr/>
        </p:nvSpPr>
        <p:spPr>
          <a:xfrm rot="2318438">
            <a:off x="3625126" y="3769000"/>
            <a:ext cx="347876" cy="166926"/>
          </a:xfrm>
          <a:prstGeom prst="rightArrow">
            <a:avLst>
              <a:gd name="adj1" fmla="val 50000"/>
              <a:gd name="adj2" fmla="val 9460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C7F2B0B5-25F2-2F5E-1888-3A643F9842C7}"/>
              </a:ext>
            </a:extLst>
          </p:cNvPr>
          <p:cNvSpPr/>
          <p:nvPr/>
        </p:nvSpPr>
        <p:spPr>
          <a:xfrm rot="12998945">
            <a:off x="3979470" y="4035911"/>
            <a:ext cx="347876" cy="166926"/>
          </a:xfrm>
          <a:prstGeom prst="rightArrow">
            <a:avLst>
              <a:gd name="adj1" fmla="val 50000"/>
              <a:gd name="adj2" fmla="val 9460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41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58477B-4827-1623-2A58-0DF93309F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Advantage of Polymorphism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5AB83D-32D7-07AD-7E57-B13713FE8B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Enable all vendors to implement INC, breaking vendor lock-in</a:t>
            </a:r>
          </a:p>
          <a:p>
            <a:pPr lvl="1"/>
            <a:r>
              <a:rPr lang="en-US" altLang="zh-CN" dirty="0" err="1"/>
              <a:t>Switch+RDMA</a:t>
            </a:r>
            <a:r>
              <a:rPr lang="en-US" altLang="zh-CN" dirty="0"/>
              <a:t> vendor: Mode-I  (→  Mode-III)</a:t>
            </a:r>
          </a:p>
          <a:p>
            <a:pPr lvl="1"/>
            <a:r>
              <a:rPr lang="en-US" altLang="zh-CN" dirty="0"/>
              <a:t>Switch-only vendor:  Mode-II (→  Mode-III)</a:t>
            </a:r>
          </a:p>
          <a:p>
            <a:r>
              <a:rPr lang="en-US" altLang="zh-CN" dirty="0"/>
              <a:t>Enable a single vendor to evolve from simple to complex</a:t>
            </a:r>
          </a:p>
          <a:p>
            <a:pPr lvl="1"/>
            <a:r>
              <a:rPr lang="en-US" altLang="zh-CN" dirty="0"/>
              <a:t>Mode-II → Mode-III (→ Mode-I)</a:t>
            </a:r>
          </a:p>
          <a:p>
            <a:pPr lvl="1"/>
            <a:r>
              <a:rPr lang="en-US" altLang="zh-CN" dirty="0"/>
              <a:t>Enable rapid product delivery, reduce investment risk</a:t>
            </a:r>
          </a:p>
          <a:p>
            <a:pPr lvl="1"/>
            <a:r>
              <a:rPr lang="en-US" altLang="zh-CN" dirty="0"/>
              <a:t>Evolve to the best performance in long term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C831994-C81E-9D6F-D5A1-0F50D305E138}"/>
              </a:ext>
            </a:extLst>
          </p:cNvPr>
          <p:cNvSpPr/>
          <p:nvPr/>
        </p:nvSpPr>
        <p:spPr>
          <a:xfrm>
            <a:off x="756643" y="4403785"/>
            <a:ext cx="10758491" cy="22292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Clarify Concepts:</a:t>
            </a:r>
          </a:p>
          <a:p>
            <a:endParaRPr lang="en-US" altLang="zh-CN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Platform Independence (Write Once, Run Anywhere): </a:t>
            </a:r>
            <a:b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same algorithm, compiled to heterogenous platforms.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Polymorphism: </a:t>
            </a:r>
            <a:b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same functionality, but different algorithms (for diverse hardware vendors)</a:t>
            </a:r>
            <a:endParaRPr lang="zh-CN" alt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05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C92B72-C887-1744-B4D9-A502FBD6E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Promotion of Adoption: standardization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DEF90EC-80DE-67B5-6F11-C8E810294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192" y="1778475"/>
            <a:ext cx="3418671" cy="43692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A1701CB-A561-D243-3E1C-363BE40D262A}"/>
              </a:ext>
            </a:extLst>
          </p:cNvPr>
          <p:cNvSpPr txBox="1"/>
          <p:nvPr/>
        </p:nvSpPr>
        <p:spPr>
          <a:xfrm>
            <a:off x="4080056" y="1778475"/>
            <a:ext cx="467147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ETH+ Specification Release</a:t>
            </a:r>
            <a:endParaRPr lang="zh-CN" altLang="en-US" sz="2800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33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61BEC-4DE3-98B6-18FD-95D87FE34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E8000B-E9B5-37EC-43FF-5C0F26EB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(All</a:t>
            </a:r>
            <a:r>
              <a:rPr lang="zh-CN" altLang="en-US" dirty="0"/>
              <a:t> </a:t>
            </a:r>
            <a:r>
              <a:rPr lang="en-US" altLang="zh-CN" dirty="0"/>
              <a:t>parties</a:t>
            </a:r>
            <a:r>
              <a:rPr lang="zh-CN" altLang="en-US" dirty="0"/>
              <a:t> </a:t>
            </a:r>
            <a:r>
              <a:rPr lang="en-US" altLang="zh-CN" dirty="0"/>
              <a:t>agree)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E3ADAE-9405-CF15-1DCA-6E4C98ED8F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Correctness</a:t>
            </a:r>
          </a:p>
          <a:p>
            <a:r>
              <a:rPr lang="en-US" altLang="zh-CN" dirty="0"/>
              <a:t>Performance Acceleration</a:t>
            </a:r>
          </a:p>
          <a:p>
            <a:r>
              <a:rPr lang="en-US" altLang="zh-CN" dirty="0"/>
              <a:t>Interoperability</a:t>
            </a:r>
          </a:p>
          <a:p>
            <a:r>
              <a:rPr lang="en-US" altLang="zh-CN" dirty="0"/>
              <a:t>Evolvability</a:t>
            </a:r>
          </a:p>
          <a:p>
            <a:r>
              <a:rPr lang="en-US" altLang="zh-CN" dirty="0"/>
              <a:t>Resource Manageability</a:t>
            </a:r>
          </a:p>
          <a:p>
            <a:r>
              <a:rPr lang="en-US" altLang="zh-CN" dirty="0"/>
              <a:t>Loss Tolerance</a:t>
            </a:r>
          </a:p>
          <a:p>
            <a:r>
              <a:rPr lang="en-US" altLang="zh-CN" dirty="0"/>
              <a:t>Chip Feasibility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6D40DFE-6600-15E6-FF91-A53565FC84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5"/>
          <a:stretch>
            <a:fillRect/>
          </a:stretch>
        </p:blipFill>
        <p:spPr>
          <a:xfrm>
            <a:off x="5991792" y="5174921"/>
            <a:ext cx="5638887" cy="139299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B38EF5C-EEE4-EB9B-6F12-FE00D4DD6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370" y="949191"/>
            <a:ext cx="7057706" cy="391088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76CA471-CFB8-9D4F-99D0-909911DA2BBD}"/>
              </a:ext>
            </a:extLst>
          </p:cNvPr>
          <p:cNvSpPr/>
          <p:nvPr/>
        </p:nvSpPr>
        <p:spPr>
          <a:xfrm>
            <a:off x="3364618" y="5174921"/>
            <a:ext cx="2627175" cy="4600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a chip vendor</a:t>
            </a:r>
            <a:endParaRPr lang="zh-CN" alt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6202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508A66-3F09-2D78-6A86-AF21FF91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Collective Communication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F1B5C7-8898-B79F-F032-786B563615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INC solutions outperform non-INC solutions.</a:t>
            </a:r>
          </a:p>
          <a:p>
            <a:pPr lvl="1"/>
            <a:r>
              <a:rPr lang="en-US" altLang="zh-CN" dirty="0"/>
              <a:t>EPIC/</a:t>
            </a:r>
            <a:r>
              <a:rPr lang="en-US" altLang="zh-CN" dirty="0" err="1"/>
              <a:t>SwitchML</a:t>
            </a:r>
            <a:r>
              <a:rPr lang="en-US" altLang="zh-CN" dirty="0"/>
              <a:t>/ATP &gt; NCCL</a:t>
            </a:r>
          </a:p>
          <a:p>
            <a:r>
              <a:rPr lang="en-US" altLang="zh-CN" dirty="0"/>
              <a:t>EPIC saturates bandwidth with less CPU than </a:t>
            </a:r>
            <a:r>
              <a:rPr lang="en-US" altLang="zh-CN" dirty="0" err="1"/>
              <a:t>SwitchML</a:t>
            </a:r>
            <a:r>
              <a:rPr lang="en-US" altLang="zh-CN" dirty="0"/>
              <a:t>/ATP</a:t>
            </a:r>
          </a:p>
          <a:p>
            <a:pPr lvl="1"/>
            <a:r>
              <a:rPr lang="en-US" altLang="zh-CN" dirty="0"/>
              <a:t>EPIC is hardware-offload in transmission (RoCE).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D693B16-2350-FDD6-3BD7-FD442D4DA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227" y="2902987"/>
            <a:ext cx="7393546" cy="345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49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9A6FFF-69E3-73BB-C687-8B6107EFA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Application Performance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8AFD59-3E98-9A0F-A85D-6715E9A31B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INC accelerates communication, so it also accelerates end-to-end performance.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D9C0FF0-E983-EF93-1B8F-49CDB7752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3" y="3727410"/>
            <a:ext cx="9746343" cy="233865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00D4450-9909-4CF4-5C36-E734874CD69C}"/>
              </a:ext>
            </a:extLst>
          </p:cNvPr>
          <p:cNvSpPr/>
          <p:nvPr/>
        </p:nvSpPr>
        <p:spPr>
          <a:xfrm>
            <a:off x="3164114" y="4310743"/>
            <a:ext cx="950686" cy="19884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FF13FF9-3E52-69AD-659C-B3A2401AE774}"/>
              </a:ext>
            </a:extLst>
          </p:cNvPr>
          <p:cNvSpPr/>
          <p:nvPr/>
        </p:nvSpPr>
        <p:spPr>
          <a:xfrm>
            <a:off x="8860971" y="4310743"/>
            <a:ext cx="950686" cy="15820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1610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0718D5-AB6B-2328-0BF0-6DA7C1CD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 Model Checker for INC Protocols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E3D482-1990-9C07-1BB0-CC574C8E0D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Provide a language to describe</a:t>
            </a:r>
          </a:p>
          <a:p>
            <a:pPr lvl="1"/>
            <a:r>
              <a:rPr lang="en-US" altLang="zh-CN" dirty="0"/>
              <a:t>Topology</a:t>
            </a:r>
          </a:p>
          <a:p>
            <a:pPr lvl="1"/>
            <a:r>
              <a:rPr lang="en-US" altLang="zh-CN" dirty="0"/>
              <a:t>Node behaviors</a:t>
            </a:r>
          </a:p>
          <a:p>
            <a:r>
              <a:rPr lang="en-US" altLang="zh-CN" dirty="0"/>
              <a:t>Compile to TLA+</a:t>
            </a:r>
          </a:p>
          <a:p>
            <a:r>
              <a:rPr lang="en-US" altLang="zh-CN" dirty="0"/>
              <a:t>Run to find violations</a:t>
            </a:r>
          </a:p>
          <a:p>
            <a:endParaRPr lang="en-US" altLang="zh-CN" dirty="0"/>
          </a:p>
          <a:p>
            <a:r>
              <a:rPr lang="en-US" altLang="zh-CN" dirty="0"/>
              <a:t>We have not apply complex optimization yet, but simple settings find several design errors from 9 INC systems.</a:t>
            </a:r>
          </a:p>
          <a:p>
            <a:pPr lvl="1"/>
            <a:r>
              <a:rPr lang="en-US" altLang="zh-CN" dirty="0"/>
              <a:t>E.g., in a network cache, out-of-order packets can easily cause read/write hazards. 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3FE5C20-782B-AA41-9B82-AA521F020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686" y="1030514"/>
            <a:ext cx="5732029" cy="23429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EDC619B-EFE7-3040-B62E-E5389D94408C}"/>
              </a:ext>
            </a:extLst>
          </p:cNvPr>
          <p:cNvSpPr txBox="1"/>
          <p:nvPr/>
        </p:nvSpPr>
        <p:spPr>
          <a:xfrm>
            <a:off x="523487" y="5989768"/>
            <a:ext cx="8044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 et al.,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Verifying In-Network Computing Systems for Design Risks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ICNP 2026 (PKU, etc.)</a:t>
            </a:r>
            <a:endParaRPr lang="zh-CN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226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CE215-E531-D007-6611-A66B8D18C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C68C6A-5321-A88D-4F6C-FDD806476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0C760D-EB67-8D28-5B51-E79EF8B88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Background</a:t>
            </a:r>
          </a:p>
          <a:p>
            <a:r>
              <a:rPr lang="en-US" altLang="zh-CN" dirty="0"/>
              <a:t>Enforce In-network Collective Communication on Ethernet</a:t>
            </a:r>
          </a:p>
          <a:p>
            <a:r>
              <a:rPr lang="en-US" altLang="zh-CN" dirty="0">
                <a:solidFill>
                  <a:srgbClr val="C00000"/>
                </a:solidFill>
              </a:rPr>
              <a:t>A New INC Case for Context Parallelism</a:t>
            </a:r>
          </a:p>
          <a:p>
            <a:r>
              <a:rPr lang="en-US" altLang="zh-CN" dirty="0"/>
              <a:t>Conclusion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箭头: 左 3">
            <a:extLst>
              <a:ext uri="{FF2B5EF4-FFF2-40B4-BE49-F238E27FC236}">
                <a16:creationId xmlns:a16="http://schemas.microsoft.com/office/drawing/2014/main" id="{D6C06504-89F9-30DF-CB79-AA886B0D4B0B}"/>
              </a:ext>
            </a:extLst>
          </p:cNvPr>
          <p:cNvSpPr/>
          <p:nvPr/>
        </p:nvSpPr>
        <p:spPr>
          <a:xfrm>
            <a:off x="7564665" y="1881868"/>
            <a:ext cx="971550" cy="70167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12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C69BB9-8417-BDEE-6890-EBF9B1D8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INC: offload </a:t>
            </a:r>
            <a:r>
              <a:rPr lang="en-US" altLang="zh-CN" dirty="0">
                <a:solidFill>
                  <a:srgbClr val="C00000"/>
                </a:solidFill>
              </a:rPr>
              <a:t>application functions </a:t>
            </a:r>
            <a:r>
              <a:rPr lang="en-US" altLang="zh-CN" dirty="0"/>
              <a:t>to switches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D456F0-784C-F56D-4B90-FBE81BBE4B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1924" y="1030514"/>
            <a:ext cx="9548133" cy="5602515"/>
          </a:xfrm>
        </p:spPr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sz="4400" dirty="0">
                <a:solidFill>
                  <a:schemeClr val="accent5">
                    <a:lumMod val="50000"/>
                  </a:schemeClr>
                </a:solidFill>
              </a:rPr>
              <a:t>Fundamental Questions</a:t>
            </a:r>
          </a:p>
          <a:p>
            <a:r>
              <a:rPr lang="en-US" altLang="zh-CN" dirty="0"/>
              <a:t>What is the function (</a:t>
            </a:r>
            <a:r>
              <a:rPr lang="en-US" altLang="zh-CN" dirty="0">
                <a:solidFill>
                  <a:srgbClr val="C00000"/>
                </a:solidFill>
              </a:rPr>
              <a:t>computation</a:t>
            </a:r>
            <a:r>
              <a:rPr lang="en-US" altLang="zh-CN" dirty="0"/>
              <a:t>) to offload?</a:t>
            </a:r>
          </a:p>
          <a:p>
            <a:r>
              <a:rPr lang="en-US" altLang="zh-CN" dirty="0"/>
              <a:t>What is the switch hardware </a:t>
            </a:r>
            <a:r>
              <a:rPr lang="en-US" altLang="zh-CN" dirty="0">
                <a:solidFill>
                  <a:srgbClr val="C00000"/>
                </a:solidFill>
              </a:rPr>
              <a:t>architecture</a:t>
            </a:r>
            <a:r>
              <a:rPr lang="en-US" altLang="zh-CN" dirty="0"/>
              <a:t> to </a:t>
            </a:r>
            <a:br>
              <a:rPr lang="en-US" altLang="zh-CN" dirty="0"/>
            </a:br>
            <a:r>
              <a:rPr lang="en-US" altLang="zh-CN" dirty="0"/>
              <a:t>support the computation?</a:t>
            </a:r>
          </a:p>
          <a:p>
            <a:r>
              <a:rPr lang="en-US" altLang="zh-CN" dirty="0"/>
              <a:t>How to </a:t>
            </a:r>
            <a:r>
              <a:rPr lang="en-US" altLang="zh-CN" dirty="0">
                <a:solidFill>
                  <a:srgbClr val="C00000"/>
                </a:solidFill>
              </a:rPr>
              <a:t>develop</a:t>
            </a:r>
            <a:r>
              <a:rPr lang="en-US" altLang="zh-CN" dirty="0"/>
              <a:t> the functions to the architecture?</a:t>
            </a:r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We are still exploring the answer. Today,</a:t>
            </a:r>
          </a:p>
          <a:p>
            <a:r>
              <a:rPr lang="en-US" altLang="zh-CN" dirty="0"/>
              <a:t>Give use cases of INC</a:t>
            </a:r>
          </a:p>
          <a:p>
            <a:r>
              <a:rPr lang="en-US" altLang="zh-CN" dirty="0"/>
              <a:t>Give intuitions (as future works) for these questions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9CE3BC6-E899-015A-E0DA-9174D94C8ED6}"/>
              </a:ext>
            </a:extLst>
          </p:cNvPr>
          <p:cNvSpPr/>
          <p:nvPr/>
        </p:nvSpPr>
        <p:spPr>
          <a:xfrm>
            <a:off x="8505373" y="1616473"/>
            <a:ext cx="3796736" cy="2120956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Questions for Programmable </a:t>
            </a:r>
            <a:r>
              <a:rPr lang="en-US" altLang="zh-CN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Dataplanes</a:t>
            </a:r>
            <a:endParaRPr lang="en-US" altLang="zh-CN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functions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pipeline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P4</a:t>
            </a:r>
            <a:endParaRPr lang="zh-CN" alt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B41471C-6B18-7BF1-A179-FBC3AA5D6C39}"/>
              </a:ext>
            </a:extLst>
          </p:cNvPr>
          <p:cNvSpPr txBox="1"/>
          <p:nvPr/>
        </p:nvSpPr>
        <p:spPr>
          <a:xfrm>
            <a:off x="4289630" y="646732"/>
            <a:ext cx="3629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(new research space)</a:t>
            </a:r>
            <a:endParaRPr lang="zh-CN" alt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3295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0B922F-2CB6-7014-B2D7-5E5CECC5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CEC5FDE-29E8-ED3D-BD46-26192BACBF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Long-Context Applications</a:t>
            </a:r>
            <a:r>
              <a:rPr lang="zh-CN" altLang="en-US" dirty="0"/>
              <a:t>：</a:t>
            </a:r>
          </a:p>
          <a:p>
            <a:pPr lvl="1"/>
            <a:r>
              <a:rPr lang="en-US" altLang="zh-CN" dirty="0"/>
              <a:t>RAG</a:t>
            </a:r>
          </a:p>
          <a:p>
            <a:pPr lvl="1"/>
            <a:r>
              <a:rPr lang="en-US" altLang="zh-CN" dirty="0"/>
              <a:t>Long-document understanding</a:t>
            </a:r>
          </a:p>
          <a:p>
            <a:pPr lvl="1"/>
            <a:r>
              <a:rPr lang="en-US" altLang="zh-CN" dirty="0"/>
              <a:t>Multi-turn dialogue memory </a:t>
            </a:r>
          </a:p>
          <a:p>
            <a:r>
              <a:rPr lang="en-US" altLang="zh-CN" dirty="0"/>
              <a:t>Long-context increases:</a:t>
            </a:r>
          </a:p>
          <a:p>
            <a:pPr lvl="1"/>
            <a:r>
              <a:rPr lang="en-US" altLang="zh-CN" dirty="0"/>
              <a:t>KV cache memory</a:t>
            </a:r>
          </a:p>
          <a:p>
            <a:pPr lvl="1"/>
            <a:r>
              <a:rPr lang="en-US" altLang="zh-CN" dirty="0"/>
              <a:t>Attention computation</a:t>
            </a:r>
          </a:p>
          <a:p>
            <a:pPr lvl="1"/>
            <a:r>
              <a:rPr lang="en-US" altLang="zh-CN" dirty="0"/>
              <a:t>Inter-GPU communication</a:t>
            </a:r>
          </a:p>
          <a:p>
            <a:pPr lvl="1"/>
            <a:endParaRPr lang="en-US" altLang="zh-CN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CN" sz="4000" dirty="0">
                <a:solidFill>
                  <a:schemeClr val="accent5">
                    <a:lumMod val="50000"/>
                  </a:schemeClr>
                </a:solidFill>
              </a:rPr>
              <a:t>CP</a:t>
            </a:r>
            <a:r>
              <a:rPr lang="zh-CN" altLang="en-US" sz="4000" dirty="0">
                <a:solidFill>
                  <a:schemeClr val="accent5">
                    <a:lumMod val="50000"/>
                  </a:schemeClr>
                </a:solidFill>
              </a:rPr>
              <a:t>：</a:t>
            </a:r>
            <a:r>
              <a:rPr lang="en-US" altLang="zh-CN" sz="4000" dirty="0">
                <a:solidFill>
                  <a:schemeClr val="accent5">
                    <a:lumMod val="50000"/>
                  </a:schemeClr>
                </a:solidFill>
              </a:rPr>
              <a:t>Split the sequence across GPUs, sharing KV cache via communication</a:t>
            </a:r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C5E2675-0338-E5C1-5669-3300A5185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611" y="496887"/>
            <a:ext cx="6468078" cy="351184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26ED708-DFEF-A4EC-52B8-AD65CEF6BFA6}"/>
              </a:ext>
            </a:extLst>
          </p:cNvPr>
          <p:cNvSpPr txBox="1"/>
          <p:nvPr/>
        </p:nvSpPr>
        <p:spPr>
          <a:xfrm>
            <a:off x="1428376" y="6068725"/>
            <a:ext cx="9335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 et al., 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Turbo: Efficiently Serving Long-Context Large Language Models with In-Network Aggregation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SIGCOMM 2026  (SEU, PKU, Tencent, etc.)</a:t>
            </a:r>
            <a:endParaRPr lang="zh-CN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618A3-1CEC-FE22-E639-0713E70AB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Algorithm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9B702C-0F63-7F57-EBAF-96F5BC4A6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The current iteration has </a:t>
            </a:r>
            <a:r>
              <a:rPr lang="en-US" altLang="zh-CN" dirty="0">
                <a:solidFill>
                  <a:srgbClr val="C00000"/>
                </a:solidFill>
              </a:rPr>
              <a:t>tokens </a:t>
            </a:r>
            <a:r>
              <a:rPr lang="en-US" altLang="zh-CN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…s</a:t>
            </a:r>
            <a:r>
              <a:rPr lang="en-US" altLang="zh-CN" dirty="0">
                <a:solidFill>
                  <a:srgbClr val="C00000"/>
                </a:solidFill>
              </a:rPr>
              <a:t>, </a:t>
            </a:r>
            <a:r>
              <a:rPr lang="en-US" altLang="zh-CN" dirty="0"/>
              <a:t>transformed to KV cache</a:t>
            </a:r>
          </a:p>
          <a:p>
            <a:pPr lvl="1"/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…, </a:t>
            </a:r>
            <a:r>
              <a:rPr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dirty="0"/>
              <a:t>and 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…, v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lvl="1"/>
            <a:r>
              <a:rPr lang="en-US" altLang="zh-CN" dirty="0"/>
              <a:t>Token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dirty="0"/>
              <a:t>’s query </a:t>
            </a:r>
            <a:r>
              <a:rPr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altLang="zh-CN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/>
              <a:t>Compute </a:t>
            </a:r>
            <a:r>
              <a:rPr lang="en-US" altLang="zh-CN" dirty="0">
                <a:solidFill>
                  <a:srgbClr val="C00000"/>
                </a:solidFill>
              </a:rPr>
              <a:t>attention</a:t>
            </a:r>
            <a:r>
              <a:rPr lang="en-US" altLang="zh-CN" dirty="0"/>
              <a:t> </a:t>
            </a:r>
          </a:p>
          <a:p>
            <a:endParaRPr lang="en-US" altLang="zh-CN" dirty="0"/>
          </a:p>
          <a:p>
            <a:r>
              <a:rPr lang="en-US" altLang="zh-CN" dirty="0"/>
              <a:t>Generate the next token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s+1</a:t>
            </a:r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DE1536F-2B98-6A6F-3673-87F16FE01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086" y="2059809"/>
            <a:ext cx="5696714" cy="9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66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F2B6A9-EA9B-3491-BE83-72FFBA872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Existing Solutions &amp; Their Limitations in Decoding</a:t>
            </a:r>
            <a:endParaRPr lang="zh-CN" altLang="en-US" sz="4000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5A1EF8D-D17E-BD0C-7235-AC1A63816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1925" y="1030514"/>
            <a:ext cx="7370990" cy="5602515"/>
          </a:xfrm>
        </p:spPr>
        <p:txBody>
          <a:bodyPr/>
          <a:lstStyle/>
          <a:p>
            <a:r>
              <a:rPr lang="en-US" altLang="zh-CN" sz="2400" dirty="0"/>
              <a:t>Pass-KV</a:t>
            </a:r>
          </a:p>
          <a:p>
            <a:pPr lvl="1"/>
            <a:r>
              <a:rPr lang="en-US" altLang="zh-CN" sz="2000" dirty="0"/>
              <a:t>Ring</a:t>
            </a:r>
            <a:r>
              <a:rPr lang="zh-CN" altLang="en-US" sz="2000" dirty="0"/>
              <a:t>： </a:t>
            </a:r>
            <a:r>
              <a:rPr lang="en-US" altLang="zh-CN" sz="2000" dirty="0"/>
              <a:t>KV blocks are circulated among workers and sent to the master</a:t>
            </a:r>
          </a:p>
          <a:p>
            <a:pPr lvl="1"/>
            <a:r>
              <a:rPr lang="en-US" altLang="zh-CN" sz="2000" dirty="0"/>
              <a:t>Limitation:</a:t>
            </a:r>
          </a:p>
          <a:p>
            <a:pPr lvl="2"/>
            <a:r>
              <a:rPr lang="en-US" altLang="zh-CN" sz="2000" dirty="0">
                <a:solidFill>
                  <a:srgbClr val="C00000"/>
                </a:solidFill>
              </a:rPr>
              <a:t>High communication volume </a:t>
            </a:r>
            <a:r>
              <a:rPr lang="en-US" altLang="zh-CN" sz="2000" dirty="0"/>
              <a:t>and network demand</a:t>
            </a:r>
          </a:p>
          <a:p>
            <a:pPr lvl="2"/>
            <a:r>
              <a:rPr lang="en-US" altLang="zh-CN" sz="2000" dirty="0"/>
              <a:t>Decode latency increases with the number of workers</a:t>
            </a:r>
          </a:p>
          <a:p>
            <a:pPr lvl="2"/>
            <a:endParaRPr lang="en-US" altLang="zh-CN" sz="2000" dirty="0"/>
          </a:p>
          <a:p>
            <a:pPr lvl="2"/>
            <a:endParaRPr lang="en-US" altLang="zh-CN" sz="2000" dirty="0"/>
          </a:p>
          <a:p>
            <a:pPr lvl="2"/>
            <a:endParaRPr lang="en-US" altLang="zh-CN" sz="2000" dirty="0"/>
          </a:p>
          <a:p>
            <a:r>
              <a:rPr lang="en-US" altLang="zh-CN" sz="2400" dirty="0"/>
              <a:t>Pass-Q</a:t>
            </a:r>
          </a:p>
          <a:p>
            <a:pPr lvl="1"/>
            <a:r>
              <a:rPr lang="en-US" altLang="zh-CN" sz="2000" dirty="0"/>
              <a:t>P2p</a:t>
            </a:r>
            <a:r>
              <a:rPr lang="zh-CN" altLang="en-US" sz="2000" dirty="0"/>
              <a:t>：</a:t>
            </a:r>
            <a:r>
              <a:rPr lang="en-US" altLang="zh-CN" sz="2000" dirty="0"/>
              <a:t>The master broadcasts queries and aggregates partial attention results</a:t>
            </a:r>
          </a:p>
          <a:p>
            <a:pPr lvl="1"/>
            <a:r>
              <a:rPr lang="en-US" altLang="zh-CN" sz="2000" dirty="0"/>
              <a:t>Limitation:</a:t>
            </a:r>
          </a:p>
          <a:p>
            <a:pPr lvl="2"/>
            <a:r>
              <a:rPr lang="en-US" altLang="zh-CN" sz="2000" dirty="0"/>
              <a:t>Reduces link traffic, but creates </a:t>
            </a:r>
            <a:r>
              <a:rPr lang="en-US" altLang="zh-CN" sz="2000" dirty="0" err="1">
                <a:solidFill>
                  <a:srgbClr val="C00000"/>
                </a:solidFill>
              </a:rPr>
              <a:t>incast</a:t>
            </a:r>
            <a:r>
              <a:rPr lang="en-US" altLang="zh-CN" sz="2000" dirty="0">
                <a:solidFill>
                  <a:srgbClr val="C00000"/>
                </a:solidFill>
              </a:rPr>
              <a:t> and reduce bottlenecks</a:t>
            </a:r>
          </a:p>
          <a:p>
            <a:endParaRPr lang="zh-CN" altLang="en-US" sz="2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C0BDF85-11C8-060A-2C9B-189E118BD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971" y="1030515"/>
            <a:ext cx="3289078" cy="271623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957C83C-A693-AD36-9BFF-3BEEFCBCD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544" y="3849709"/>
            <a:ext cx="3164114" cy="29563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40A267E-F34F-2D0C-F43B-945CE0F33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285" y="3233970"/>
            <a:ext cx="5290458" cy="8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800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83CC67-F489-84E5-46ED-343EC9C4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INC Solution (Turbo)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2106CAF-7494-E658-40F0-0E9D32510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Broadcast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dirty="0"/>
              <a:t> by the switch</a:t>
            </a:r>
          </a:p>
          <a:p>
            <a:r>
              <a:rPr lang="en-US" altLang="zh-CN" dirty="0"/>
              <a:t>Reduce “partial attention”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br>
              <a:rPr lang="en-US" altLang="zh-CN" dirty="0"/>
            </a:br>
            <a:r>
              <a:rPr lang="en-US" altLang="zh-CN" dirty="0"/>
              <a:t> by the switch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7E082AB-0CEE-8485-5CAA-7055C06B8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870" y="558800"/>
            <a:ext cx="5217678" cy="53865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90F599-FC23-D3A8-DA5B-3EF0D2D9B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69" y="2761415"/>
            <a:ext cx="5321462" cy="7795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0BFA3DB-B3CF-689B-49D4-6E3C32BAF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52" y="3839030"/>
            <a:ext cx="4980162" cy="23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638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590423-0F38-6930-A8E1-D8683A72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 Attention Computation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639B0F7-4F24-FCEF-9B27-E6A04061C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Broadcast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dirty="0"/>
              <a:t> by the switch</a:t>
            </a:r>
          </a:p>
          <a:p>
            <a:pPr lvl="1"/>
            <a:r>
              <a:rPr lang="en-US" altLang="zh-CN" dirty="0"/>
              <a:t>Each worker generates partial attention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dirty="0"/>
              <a:t> and weight </a:t>
            </a:r>
            <a:r>
              <a:rPr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/>
          </a:p>
          <a:p>
            <a:r>
              <a:rPr lang="en-US" altLang="zh-CN" dirty="0"/>
              <a:t>Reduce “partial attention”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altLang="zh-CN" dirty="0"/>
              <a:t> by the switch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On switch,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dirty="0"/>
              <a:t> arrives consecutively, so we incrementally compute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marL="289800" lvl="1" indent="0">
              <a:buNone/>
            </a:pPr>
            <a:endParaRPr lang="zh-CN" altLang="en-US" dirty="0"/>
          </a:p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A1CD27F-5E1D-5DED-8D96-4EC0BA517F95}"/>
                  </a:ext>
                </a:extLst>
              </p:cNvPr>
              <p:cNvSpPr txBox="1"/>
              <p:nvPr/>
            </p:nvSpPr>
            <p:spPr>
              <a:xfrm>
                <a:off x="7460343" y="2405743"/>
                <a:ext cx="2483821" cy="1045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zh-CN" alt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A1CD27F-5E1D-5DED-8D96-4EC0BA517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343" y="2405743"/>
                <a:ext cx="2483821" cy="10455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D1F39CF-025E-EDD7-5D2D-541F52DE2CA3}"/>
                  </a:ext>
                </a:extLst>
              </p:cNvPr>
              <p:cNvSpPr txBox="1"/>
              <p:nvPr/>
            </p:nvSpPr>
            <p:spPr>
              <a:xfrm>
                <a:off x="3541485" y="4826515"/>
                <a:ext cx="4699556" cy="13756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"/>
                          <m:ctrlPr>
                            <a:rPr lang="zh-CN" alt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zh-CN" alt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acc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acc>
                              <m:r>
                                <a:rPr lang="zh-CN" altLang="en-US" sz="2800" i="1" smtClean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zh-CN" alt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̅"/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acc>
                                </m:num>
                                <m:den>
                                  <m:acc>
                                    <m:accPr>
                                      <m:chr m:val="̅"/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acc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zh-CN" altLang="en-US" sz="2800" b="0" i="1" smtClean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zh-CN" alt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acc>
                                    <m:accPr>
                                      <m:chr m:val="̅"/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acc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acc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8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acc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D1F39CF-025E-EDD7-5D2D-541F52DE2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485" y="4826515"/>
                <a:ext cx="4699556" cy="13756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6217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290ABC-30CA-B13E-5A8E-91672F669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Challenge 1: Switch Programmability Limitation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092F3366-A996-8FA0-7301-04BE1A5CB60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We cannot perform multiplication and division</a:t>
                </a:r>
              </a:p>
              <a:p>
                <a:r>
                  <a:rPr lang="en-US" altLang="zh-CN" dirty="0"/>
                  <a:t>We build lookup tables to compute the equation</a:t>
                </a:r>
              </a:p>
              <a:p>
                <a:pPr lvl="1"/>
                <a:r>
                  <a:rPr lang="en-US" altLang="zh-CN" dirty="0"/>
                  <a:t>Precompute all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&lt;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zh-CN" dirty="0"/>
                  <a:t> and look up in the runtime</a:t>
                </a:r>
              </a:p>
              <a:p>
                <a:pPr lvl="1"/>
                <a:r>
                  <a:rPr lang="en-US" altLang="zh-CN" dirty="0"/>
                  <a:t>To get new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endParaRPr lang="en-US" altLang="zh-CN" dirty="0"/>
              </a:p>
              <a:p>
                <a:r>
                  <a:rPr lang="en-US" altLang="zh-CN" dirty="0"/>
                  <a:t>Compress table size</a:t>
                </a:r>
              </a:p>
              <a:p>
                <a:pPr lvl="1"/>
                <a:r>
                  <a:rPr lang="en-US" altLang="zh-CN" dirty="0"/>
                  <a:t>Quantize attention 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altLang="zh-CN" dirty="0"/>
                  <a:t> as INT8</a:t>
                </a:r>
              </a:p>
              <a:p>
                <a:pPr lvl="1"/>
                <a:r>
                  <a:rPr lang="en-US" altLang="zh-CN" dirty="0"/>
                  <a:t>Use 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 w</a:t>
                </a:r>
                <a:r>
                  <a:rPr lang="en-US" altLang="zh-CN" dirty="0"/>
                  <a:t> to represent 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endParaRPr lang="zh-CN" alt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092F3366-A996-8FA0-7301-04BE1A5CB6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24" t="-18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7892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39A573-C359-EAAC-A495-166CC08E5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Challenge 2: Switch Memory Access Limitation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09C2C4-445C-912B-F75D-A2A77C44E2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RMT pipeline constraints</a:t>
            </a:r>
          </a:p>
          <a:p>
            <a:pPr lvl="1"/>
            <a:r>
              <a:rPr lang="en-US" altLang="zh-CN" dirty="0"/>
              <a:t> Full update logic does not fit in one stage</a:t>
            </a:r>
          </a:p>
          <a:p>
            <a:pPr lvl="1"/>
            <a:r>
              <a:rPr lang="en-US" altLang="zh-CN" dirty="0"/>
              <a:t> Cross-stage state read/write is not allowed</a:t>
            </a:r>
          </a:p>
          <a:p>
            <a:r>
              <a:rPr lang="en-US" altLang="zh-CN" dirty="0"/>
              <a:t>Rolling-forward state update</a:t>
            </a:r>
          </a:p>
          <a:p>
            <a:pPr lvl="1"/>
            <a:r>
              <a:rPr lang="en-US" altLang="zh-CN" dirty="0"/>
              <a:t> Split updates across stages</a:t>
            </a:r>
          </a:p>
          <a:p>
            <a:pPr lvl="1"/>
            <a:r>
              <a:rPr lang="en-US" altLang="zh-CN" dirty="0"/>
              <a:t> Shift consecutive packets by two stages</a:t>
            </a:r>
          </a:p>
          <a:p>
            <a:pPr lvl="1"/>
            <a:r>
              <a:rPr lang="en-US" altLang="zh-CN" dirty="0"/>
              <a:t> Read the previous state at the correct stage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E2C0D08-13FE-C9E4-D5B4-1D45C489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453" y="2412547"/>
            <a:ext cx="3984386" cy="359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366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6475A0-C14F-90B4-4AA3-BA14BB1B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3F3E8F-A6B3-6142-F982-E048E92979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Testbed</a:t>
            </a:r>
          </a:p>
          <a:p>
            <a:pPr lvl="1"/>
            <a:r>
              <a:rPr lang="en-US" altLang="zh-CN" dirty="0"/>
              <a:t>4 nodes × 2 RTX 3090 GPUs</a:t>
            </a:r>
          </a:p>
          <a:p>
            <a:pPr lvl="1"/>
            <a:r>
              <a:rPr lang="en-US" altLang="zh-CN" dirty="0"/>
              <a:t>100 Gbps NIC</a:t>
            </a:r>
          </a:p>
          <a:p>
            <a:pPr lvl="1"/>
            <a:r>
              <a:rPr lang="en-US" altLang="zh-CN" dirty="0"/>
              <a:t>Tofino2 programmable switch</a:t>
            </a:r>
          </a:p>
          <a:p>
            <a:pPr lvl="1"/>
            <a:r>
              <a:rPr lang="en-US" altLang="zh-CN" dirty="0"/>
              <a:t>LLAMA-2 7B + </a:t>
            </a:r>
            <a:r>
              <a:rPr lang="en-US" altLang="zh-CN" dirty="0" err="1"/>
              <a:t>ShareGPT</a:t>
            </a:r>
            <a:endParaRPr lang="en-US" altLang="zh-CN" dirty="0"/>
          </a:p>
          <a:p>
            <a:r>
              <a:rPr lang="en-US" altLang="zh-CN" dirty="0"/>
              <a:t>Large-scale Evaluation</a:t>
            </a:r>
          </a:p>
          <a:p>
            <a:pPr lvl="1"/>
            <a:r>
              <a:rPr lang="en-US" altLang="zh-CN" dirty="0"/>
              <a:t>16 nodes, 200 Gbps RoCEv2</a:t>
            </a:r>
          </a:p>
          <a:p>
            <a:pPr lvl="1"/>
            <a:r>
              <a:rPr lang="en-US" altLang="zh-CN" dirty="0" err="1"/>
              <a:t>ToR</a:t>
            </a:r>
            <a:r>
              <a:rPr lang="en-US" altLang="zh-CN" dirty="0"/>
              <a:t> and Spine-Leaf topologies</a:t>
            </a:r>
          </a:p>
          <a:p>
            <a:pPr lvl="1"/>
            <a:r>
              <a:rPr lang="en-US" altLang="zh-CN" dirty="0"/>
              <a:t>LLAMA-2 7B and GPT-3 175B</a:t>
            </a:r>
          </a:p>
          <a:p>
            <a:pPr lvl="1"/>
            <a:r>
              <a:rPr lang="en-US" altLang="zh-CN" dirty="0"/>
              <a:t>up to 32 concurrent tasks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7E88EDA-120F-264C-C2DD-429489860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636" y="1801033"/>
            <a:ext cx="6234221" cy="239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486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CACFA-EC58-1163-EA3A-445233F1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Testbed Results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B55141-4D66-D70A-BB3C-FCE74D9F83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Turbo scales better as the number of nodes increases</a:t>
            </a:r>
          </a:p>
          <a:p>
            <a:endParaRPr lang="zh-CN" altLang="en-US" dirty="0"/>
          </a:p>
        </p:txBody>
      </p:sp>
      <p:sp>
        <p:nvSpPr>
          <p:cNvPr id="5" name="Text 9">
            <a:extLst>
              <a:ext uri="{FF2B5EF4-FFF2-40B4-BE49-F238E27FC236}">
                <a16:creationId xmlns:a16="http://schemas.microsoft.com/office/drawing/2014/main" id="{86ED12AF-963C-7328-2EE8-B29A8F66A6A2}"/>
              </a:ext>
            </a:extLst>
          </p:cNvPr>
          <p:cNvSpPr/>
          <p:nvPr/>
        </p:nvSpPr>
        <p:spPr>
          <a:xfrm>
            <a:off x="6740558" y="1964802"/>
            <a:ext cx="41412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altLang="zh-CN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TPOT</a:t>
            </a:r>
            <a:r>
              <a:rPr lang="zh-CN" altLang="en-US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：</a:t>
            </a:r>
            <a:r>
              <a:rPr lang="en-US" altLang="zh-CN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Time Per Output Token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592B9BE-C64E-AAB9-F3F8-2718A234D5DD}"/>
              </a:ext>
            </a:extLst>
          </p:cNvPr>
          <p:cNvSpPr txBox="1"/>
          <p:nvPr/>
        </p:nvSpPr>
        <p:spPr>
          <a:xfrm>
            <a:off x="145143" y="2147682"/>
            <a:ext cx="6012079" cy="256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en-US" altLang="zh-CN" sz="5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Up to 37%</a:t>
            </a:r>
          </a:p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lower decoding latency </a:t>
            </a:r>
          </a:p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en-US" altLang="zh-CN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at 8 nodes vs. Pass-KV ring</a:t>
            </a:r>
            <a:endParaRPr lang="zh-CN" altLang="en-US" sz="2800" dirty="0">
              <a:solidFill>
                <a:schemeClr val="tx1"/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8391A46-BA74-B939-6B08-C55DDDCE8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183" y="2358990"/>
            <a:ext cx="5761905" cy="341904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AA594AB-EF02-E471-65FB-9FAEBAC16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594" y="5208438"/>
            <a:ext cx="1466667" cy="6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306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55FE1C-8FB3-DBE7-5E76-E166256FE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Large-scale Results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17F7BF5-E0CD-8F1A-7F48-512618190C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E7C973-23F5-FD5C-71AE-17A153AF8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21" y="3743484"/>
            <a:ext cx="10929348" cy="28549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159768D-D933-EA45-6663-EFAE26205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063" y="1314825"/>
            <a:ext cx="4644887" cy="240431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F89CC89-7D06-66C4-F296-E93AB0264CE6}"/>
              </a:ext>
            </a:extLst>
          </p:cNvPr>
          <p:cNvSpPr/>
          <p:nvPr/>
        </p:nvSpPr>
        <p:spPr>
          <a:xfrm>
            <a:off x="6620239" y="2983025"/>
            <a:ext cx="4644887" cy="327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8F6DB62-1218-761B-6A61-A7404CA08197}"/>
              </a:ext>
            </a:extLst>
          </p:cNvPr>
          <p:cNvSpPr txBox="1"/>
          <p:nvPr/>
        </p:nvSpPr>
        <p:spPr>
          <a:xfrm>
            <a:off x="848139" y="1998252"/>
            <a:ext cx="4876800" cy="131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en-US" altLang="zh-CN" sz="2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Turbo reduces master traffic while maintaining lower TPOT</a:t>
            </a:r>
            <a:endParaRPr lang="zh-CN" altLang="en-US" sz="2800" b="1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834BFED-B22B-3104-92B9-DCE88A79E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974" y="3439539"/>
            <a:ext cx="921026" cy="38874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9397D5E-9172-F05A-9DB0-F4103186E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717" y="6311991"/>
            <a:ext cx="921026" cy="3887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BAA83C3-A021-4D2C-71CC-528A5789F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8086" y="6311990"/>
            <a:ext cx="921027" cy="38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11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14BD85-098F-8411-FEAA-04C9001A9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 path we have taken</a:t>
            </a:r>
            <a:r>
              <a:rPr lang="zh-CN" altLang="en-US" dirty="0"/>
              <a:t>（</a:t>
            </a:r>
            <a:r>
              <a:rPr lang="en-US" altLang="zh-CN" dirty="0"/>
              <a:t>in 2021</a:t>
            </a:r>
            <a:r>
              <a:rPr lang="zh-CN" altLang="en-US" dirty="0"/>
              <a:t>）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C24CFC-F422-D844-9F35-C6AD38ADE1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Progress</a:t>
            </a:r>
          </a:p>
          <a:p>
            <a:r>
              <a:rPr lang="en-US" altLang="zh-CN" dirty="0"/>
              <a:t>A case: offload </a:t>
            </a:r>
            <a:r>
              <a:rPr lang="en-US" altLang="zh-CN" dirty="0" err="1"/>
              <a:t>AllReduce</a:t>
            </a:r>
            <a:r>
              <a:rPr lang="en-US" altLang="zh-CN" dirty="0"/>
              <a:t> in </a:t>
            </a:r>
            <a:br>
              <a:rPr lang="en-US" altLang="zh-CN" dirty="0"/>
            </a:br>
            <a:r>
              <a:rPr lang="en-US" altLang="zh-CN" dirty="0"/>
              <a:t>multi-tenant clusters 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Future work (at that time)</a:t>
            </a:r>
          </a:p>
          <a:p>
            <a:r>
              <a:rPr lang="en-US" altLang="zh-CN" dirty="0"/>
              <a:t>More applications</a:t>
            </a:r>
          </a:p>
          <a:p>
            <a:r>
              <a:rPr lang="en-US" altLang="zh-CN" dirty="0"/>
              <a:t>Resource management for more scenarios</a:t>
            </a:r>
          </a:p>
          <a:p>
            <a:r>
              <a:rPr lang="en-US" altLang="zh-CN" dirty="0"/>
              <a:t>Protocol verification</a:t>
            </a:r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55C9F82-E421-04BC-BAFB-E05A494A0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345" y="1249253"/>
            <a:ext cx="6096000" cy="7355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25F2998-CAEE-ACD4-A191-E6E511AF2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545" y="2052528"/>
            <a:ext cx="6146800" cy="165830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C6B36C0-04F9-793F-E9E8-A40F6E371BFF}"/>
              </a:ext>
            </a:extLst>
          </p:cNvPr>
          <p:cNvSpPr/>
          <p:nvPr/>
        </p:nvSpPr>
        <p:spPr>
          <a:xfrm>
            <a:off x="7141029" y="3260895"/>
            <a:ext cx="3563257" cy="3604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491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7D899-90A9-A6C8-5A49-68A4A5D1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A53BF0-39D2-17BE-6DF0-31B03CC39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1DB23BB-D04F-554C-3CAE-4B56CB0397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Background</a:t>
            </a:r>
          </a:p>
          <a:p>
            <a:r>
              <a:rPr lang="en-US" altLang="zh-CN" dirty="0"/>
              <a:t>Enforce In-network Collective Communication on Ethernet</a:t>
            </a:r>
          </a:p>
          <a:p>
            <a:r>
              <a:rPr lang="en-US" altLang="zh-CN" dirty="0"/>
              <a:t>A New INC Case for Context Parallelism</a:t>
            </a:r>
          </a:p>
          <a:p>
            <a:r>
              <a:rPr lang="en-US" altLang="zh-CN" dirty="0"/>
              <a:t>Conclusion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箭头: 左 3">
            <a:extLst>
              <a:ext uri="{FF2B5EF4-FFF2-40B4-BE49-F238E27FC236}">
                <a16:creationId xmlns:a16="http://schemas.microsoft.com/office/drawing/2014/main" id="{8F698460-C03F-F5B7-CEA8-C4FA7EE291A6}"/>
              </a:ext>
            </a:extLst>
          </p:cNvPr>
          <p:cNvSpPr/>
          <p:nvPr/>
        </p:nvSpPr>
        <p:spPr>
          <a:xfrm>
            <a:off x="2985407" y="2457629"/>
            <a:ext cx="971550" cy="70167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78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7ED3D-5E2A-8372-2258-E9FD7F503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9169F-53AC-ACE6-CC08-ACA40282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Research Roadmap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C7ECC6C-8ACD-A056-D353-012A30C0690C}"/>
              </a:ext>
            </a:extLst>
          </p:cNvPr>
          <p:cNvSpPr/>
          <p:nvPr/>
        </p:nvSpPr>
        <p:spPr>
          <a:xfrm>
            <a:off x="4622795" y="4683126"/>
            <a:ext cx="6400796" cy="936172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Network Devices</a:t>
            </a:r>
          </a:p>
          <a:p>
            <a:pPr algn="ctr"/>
            <a:r>
              <a:rPr lang="en-US" altLang="zh-CN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Raise performance ceiling</a:t>
            </a:r>
            <a:endParaRPr lang="zh-CN" altLang="en-US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E44A5FF-08F3-B2AE-5A47-C9F8E6BE4A5B}"/>
              </a:ext>
            </a:extLst>
          </p:cNvPr>
          <p:cNvSpPr/>
          <p:nvPr/>
        </p:nvSpPr>
        <p:spPr>
          <a:xfrm>
            <a:off x="4622795" y="3238956"/>
            <a:ext cx="6400796" cy="936172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Communication Layer</a:t>
            </a:r>
          </a:p>
          <a:p>
            <a:pPr algn="ctr"/>
            <a:r>
              <a:rPr lang="en-US" altLang="zh-CN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INC easy </a:t>
            </a:r>
            <a:r>
              <a:rPr lang="en-US" altLang="zh-CN" sz="2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developer to use</a:t>
            </a:r>
            <a:endParaRPr lang="zh-CN" altLang="en-US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03CAA7-81CF-2238-4705-7C8A1342A87B}"/>
              </a:ext>
            </a:extLst>
          </p:cNvPr>
          <p:cNvSpPr/>
          <p:nvPr/>
        </p:nvSpPr>
        <p:spPr>
          <a:xfrm>
            <a:off x="4622795" y="1511755"/>
            <a:ext cx="1792514" cy="118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Machine Learning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B273E60-7B90-55AD-4095-2E07DF48C60B}"/>
              </a:ext>
            </a:extLst>
          </p:cNvPr>
          <p:cNvSpPr/>
          <p:nvPr/>
        </p:nvSpPr>
        <p:spPr>
          <a:xfrm>
            <a:off x="6901534" y="1511755"/>
            <a:ext cx="1792514" cy="118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b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Analytics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683C849-7653-C6AA-C9A2-8045D2470DAF}"/>
              </a:ext>
            </a:extLst>
          </p:cNvPr>
          <p:cNvSpPr/>
          <p:nvPr/>
        </p:nvSpPr>
        <p:spPr>
          <a:xfrm>
            <a:off x="9231079" y="1511755"/>
            <a:ext cx="1792514" cy="118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4FBD318E-3FDF-4539-0605-F71C8E991C4C}"/>
              </a:ext>
            </a:extLst>
          </p:cNvPr>
          <p:cNvCxnSpPr>
            <a:cxnSpLocks/>
          </p:cNvCxnSpPr>
          <p:nvPr/>
        </p:nvCxnSpPr>
        <p:spPr>
          <a:xfrm>
            <a:off x="2264228" y="1233715"/>
            <a:ext cx="9746343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E85C3918-2A00-FD24-33E8-7EEDD29A92DE}"/>
              </a:ext>
            </a:extLst>
          </p:cNvPr>
          <p:cNvSpPr txBox="1"/>
          <p:nvPr/>
        </p:nvSpPr>
        <p:spPr>
          <a:xfrm>
            <a:off x="7941828" y="634071"/>
            <a:ext cx="406874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Accelerate more applications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C42A7A49-D2FD-81D6-72C7-6930C3A69425}"/>
              </a:ext>
            </a:extLst>
          </p:cNvPr>
          <p:cNvCxnSpPr>
            <a:cxnSpLocks/>
          </p:cNvCxnSpPr>
          <p:nvPr/>
        </p:nvCxnSpPr>
        <p:spPr>
          <a:xfrm>
            <a:off x="2271485" y="1206953"/>
            <a:ext cx="0" cy="510676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F0180299-DC13-9388-1B80-2F502CD22070}"/>
              </a:ext>
            </a:extLst>
          </p:cNvPr>
          <p:cNvSpPr/>
          <p:nvPr/>
        </p:nvSpPr>
        <p:spPr>
          <a:xfrm>
            <a:off x="2510972" y="1511755"/>
            <a:ext cx="1574785" cy="4107543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Runtime </a:t>
            </a:r>
            <a:r>
              <a:rPr lang="en-US" altLang="zh-CN" sz="3000" dirty="0" err="1">
                <a:latin typeface="Arial" panose="020B0604020202020204" pitchFamily="34" charset="0"/>
                <a:cs typeface="Arial" panose="020B0604020202020204" pitchFamily="34" charset="0"/>
              </a:rPr>
              <a:t>Mgmt</a:t>
            </a:r>
            <a:endParaRPr lang="en-US" altLang="zh-C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zh-C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resources efficiently</a:t>
            </a:r>
            <a:endParaRPr lang="zh-CN" altLang="en-US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723A07C-CC68-9970-6E3B-1216751F4DE1}"/>
              </a:ext>
            </a:extLst>
          </p:cNvPr>
          <p:cNvSpPr/>
          <p:nvPr/>
        </p:nvSpPr>
        <p:spPr>
          <a:xfrm>
            <a:off x="322957" y="1511754"/>
            <a:ext cx="1574785" cy="4107543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000" dirty="0">
                <a:latin typeface="Arial" panose="020B0604020202020204" pitchFamily="34" charset="0"/>
                <a:cs typeface="Arial" panose="020B0604020202020204" pitchFamily="34" charset="0"/>
              </a:rPr>
              <a:t>Tools for Develop-</a:t>
            </a:r>
            <a:r>
              <a:rPr lang="en-US" altLang="zh-CN" sz="3000" dirty="0" err="1">
                <a:latin typeface="Arial" panose="020B0604020202020204" pitchFamily="34" charset="0"/>
                <a:cs typeface="Arial" panose="020B0604020202020204" pitchFamily="34" charset="0"/>
              </a:rPr>
              <a:t>ment</a:t>
            </a:r>
            <a:endParaRPr lang="en-US" altLang="zh-C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zh-CN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correct design </a:t>
            </a:r>
            <a:endParaRPr lang="zh-CN" altLang="en-US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C89874F-68BC-E6A4-2C6A-56E12791E080}"/>
              </a:ext>
            </a:extLst>
          </p:cNvPr>
          <p:cNvSpPr txBox="1"/>
          <p:nvPr/>
        </p:nvSpPr>
        <p:spPr>
          <a:xfrm>
            <a:off x="2264228" y="5764871"/>
            <a:ext cx="15944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 stack</a:t>
            </a:r>
            <a:endParaRPr lang="zh-CN" altLang="en-US" sz="2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3909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DB201C-C85D-A328-3F3E-E6E7BB961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0D318E-DC96-32A9-5625-1B06AE9ED4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Years of effort shows that INC is promising to accelerate distributed systems.</a:t>
            </a:r>
          </a:p>
          <a:p>
            <a:r>
              <a:rPr lang="en-US" altLang="zh-CN" dirty="0"/>
              <a:t>EPIC enables the fragmented Ethernet ecosystem to construct cross-layer system.</a:t>
            </a:r>
          </a:p>
          <a:p>
            <a:pPr lvl="1"/>
            <a:r>
              <a:rPr lang="en-US" altLang="zh-CN" dirty="0"/>
              <a:t>INC </a:t>
            </a:r>
            <a:r>
              <a:rPr lang="en-US" altLang="zh-CN" dirty="0" err="1"/>
              <a:t>AllReduce</a:t>
            </a:r>
            <a:r>
              <a:rPr lang="en-US" altLang="zh-CN" dirty="0"/>
              <a:t> algorithm is well-studied.</a:t>
            </a:r>
          </a:p>
          <a:p>
            <a:pPr lvl="1"/>
            <a:r>
              <a:rPr lang="en-US" altLang="zh-CN" dirty="0"/>
              <a:t>Apply “unified abstraction, polymorphic realization” to bridge the fragmented ecosystem</a:t>
            </a:r>
          </a:p>
          <a:p>
            <a:r>
              <a:rPr lang="en-US" altLang="zh-CN" dirty="0"/>
              <a:t>Turbo shows another use case of INC: Context Parallelism</a:t>
            </a:r>
          </a:p>
          <a:p>
            <a:pPr lvl="1"/>
            <a:r>
              <a:rPr lang="en-US" altLang="zh-CN" dirty="0"/>
              <a:t>It builds a new </a:t>
            </a:r>
            <a:r>
              <a:rPr lang="en-US" altLang="zh-CN" dirty="0" err="1"/>
              <a:t>ScalingReduce</a:t>
            </a:r>
            <a:r>
              <a:rPr lang="en-US" altLang="zh-CN" dirty="0"/>
              <a:t> primitive</a:t>
            </a:r>
          </a:p>
          <a:p>
            <a:pPr lvl="1"/>
            <a:r>
              <a:rPr lang="en-US" altLang="zh-CN" dirty="0"/>
              <a:t>It overcomes limitations of programmable switches.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72098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C3AFC1-8D10-A79D-A0A1-FB861429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Future Work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41CD2E-04F5-1A5E-FFE2-7BD30F94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Short-term goals</a:t>
            </a:r>
          </a:p>
          <a:p>
            <a:pPr lvl="1"/>
            <a:r>
              <a:rPr lang="en-US" altLang="zh-CN" dirty="0"/>
              <a:t>For existing INC use cases, deploy them and build better management policy.</a:t>
            </a:r>
          </a:p>
          <a:p>
            <a:pPr lvl="1"/>
            <a:r>
              <a:rPr lang="en-US" altLang="zh-CN" dirty="0"/>
              <a:t>Discover more use cases</a:t>
            </a:r>
          </a:p>
          <a:p>
            <a:pPr lvl="1"/>
            <a:r>
              <a:rPr lang="en-US" altLang="zh-CN" dirty="0"/>
              <a:t>Build better switch microarchitectures (isolate INC and packet forwarding)</a:t>
            </a:r>
          </a:p>
          <a:p>
            <a:r>
              <a:rPr lang="en-US" altLang="zh-CN" dirty="0"/>
              <a:t>Long-term goals: Performant infrastructure to enable scientific findings</a:t>
            </a:r>
          </a:p>
          <a:p>
            <a:pPr lvl="1"/>
            <a:r>
              <a:rPr lang="en-US" altLang="zh-CN" dirty="0"/>
              <a:t>Approach: </a:t>
            </a:r>
            <a:r>
              <a:rPr lang="en-US" altLang="zh-CN" dirty="0">
                <a:solidFill>
                  <a:srgbClr val="C00000"/>
                </a:solidFill>
              </a:rPr>
              <a:t>make network the accelerator for distributed applications.</a:t>
            </a:r>
          </a:p>
          <a:p>
            <a:pPr lvl="2"/>
            <a:r>
              <a:rPr lang="en-US" altLang="zh-CN" dirty="0"/>
              <a:t>Like that GPU is the accelerator of servers. </a:t>
            </a:r>
          </a:p>
          <a:p>
            <a:pPr lvl="1"/>
            <a:r>
              <a:rPr lang="en-US" altLang="zh-CN" dirty="0"/>
              <a:t>What is the function (computation) to offload?</a:t>
            </a:r>
          </a:p>
          <a:p>
            <a:pPr lvl="2"/>
            <a:r>
              <a:rPr lang="en-US" altLang="zh-CN" dirty="0"/>
              <a:t>It seems to be stream processing (data units traversing the processor)</a:t>
            </a:r>
          </a:p>
          <a:p>
            <a:pPr lvl="1"/>
            <a:r>
              <a:rPr lang="en-US" altLang="zh-CN" dirty="0"/>
              <a:t>What is the switch hardware architecture to support the computation?</a:t>
            </a:r>
          </a:p>
          <a:p>
            <a:pPr lvl="2"/>
            <a:r>
              <a:rPr lang="en-US" altLang="zh-CN" dirty="0"/>
              <a:t>Pipeline architecture seems reasonable (customize the ISA).</a:t>
            </a:r>
          </a:p>
          <a:p>
            <a:pPr lvl="1"/>
            <a:r>
              <a:rPr lang="en-US" altLang="zh-CN" dirty="0"/>
              <a:t>How to develop the functions to the architecture?</a:t>
            </a:r>
          </a:p>
          <a:p>
            <a:pPr lvl="2"/>
            <a:r>
              <a:rPr lang="en-US" altLang="zh-CN" dirty="0"/>
              <a:t>Thinking about this, extended-P4? Functional Programming?</a:t>
            </a:r>
          </a:p>
          <a:p>
            <a:pPr lvl="1"/>
            <a:endParaRPr lang="en-US" altLang="zh-CN" dirty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648941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E51081-783D-061A-CBCD-96A53CF38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Q&amp;A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92EE2F7-2DDB-D7FC-7CFE-F06C22DCAD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1924" y="810168"/>
            <a:ext cx="11928475" cy="4933950"/>
          </a:xfrm>
        </p:spPr>
        <p:txBody>
          <a:bodyPr/>
          <a:lstStyle/>
          <a:p>
            <a:r>
              <a:rPr lang="en-US" altLang="zh-CN" sz="2400" dirty="0"/>
              <a:t>Wenfei Wu, Assistant Professor</a:t>
            </a:r>
          </a:p>
          <a:p>
            <a:r>
              <a:rPr lang="en-US" altLang="zh-CN" sz="2400" dirty="0"/>
              <a:t>Focus on distributed systems and computer networking</a:t>
            </a:r>
          </a:p>
          <a:p>
            <a:r>
              <a:rPr lang="en-US" altLang="zh-CN" sz="2400" dirty="0"/>
              <a:t>INC workgroup leader of Eth+ Consortium</a:t>
            </a:r>
          </a:p>
          <a:p>
            <a:r>
              <a:rPr lang="en-US" altLang="zh-CN" sz="2400" dirty="0"/>
              <a:t>Research about INC</a:t>
            </a:r>
          </a:p>
          <a:p>
            <a:pPr lvl="1"/>
            <a:r>
              <a:rPr lang="en-US" altLang="zh-CN" sz="2000" dirty="0"/>
              <a:t>INC acceleration system, to promote system</a:t>
            </a:r>
            <a:r>
              <a:rPr lang="en-US" altLang="zh-CN" sz="2000" dirty="0">
                <a:solidFill>
                  <a:srgbClr val="C00000"/>
                </a:solidFill>
              </a:rPr>
              <a:t> execution efficiency</a:t>
            </a:r>
            <a:r>
              <a:rPr lang="en-US" altLang="zh-CN" sz="2000" dirty="0"/>
              <a:t>.</a:t>
            </a:r>
          </a:p>
          <a:p>
            <a:pPr lvl="1"/>
            <a:r>
              <a:rPr lang="en-US" altLang="zh-CN" sz="2000" dirty="0"/>
              <a:t>INC management, to promote cluster </a:t>
            </a:r>
            <a:r>
              <a:rPr lang="en-US" altLang="zh-CN" sz="2000" dirty="0">
                <a:solidFill>
                  <a:srgbClr val="C00000"/>
                </a:solidFill>
              </a:rPr>
              <a:t>resource efficiency</a:t>
            </a:r>
            <a:r>
              <a:rPr lang="en-US" altLang="zh-CN" sz="2000" dirty="0"/>
              <a:t>.</a:t>
            </a:r>
          </a:p>
          <a:p>
            <a:pPr lvl="1"/>
            <a:r>
              <a:rPr lang="en-US" altLang="zh-CN" sz="2000" dirty="0"/>
              <a:t>INC environment adaptation, to enable </a:t>
            </a:r>
            <a:r>
              <a:rPr lang="en-US" altLang="zh-CN" sz="2000" dirty="0">
                <a:solidFill>
                  <a:srgbClr val="C00000"/>
                </a:solidFill>
              </a:rPr>
              <a:t>agile deployment</a:t>
            </a:r>
            <a:r>
              <a:rPr lang="en-US" altLang="zh-CN" sz="2000" dirty="0"/>
              <a:t>.</a:t>
            </a:r>
            <a:endParaRPr lang="en-US" altLang="zh-CN" sz="2000" dirty="0">
              <a:solidFill>
                <a:srgbClr val="C0000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47AA94E-F307-B95F-1D25-2572AA967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576" y="413069"/>
            <a:ext cx="2271486" cy="228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A0C4618F-D932-9FEB-A34D-2402B09F0C83}"/>
              </a:ext>
            </a:extLst>
          </p:cNvPr>
          <p:cNvGrpSpPr/>
          <p:nvPr/>
        </p:nvGrpSpPr>
        <p:grpSpPr>
          <a:xfrm>
            <a:off x="4787194" y="3908811"/>
            <a:ext cx="2683680" cy="2548161"/>
            <a:chOff x="243266" y="3608065"/>
            <a:chExt cx="2683680" cy="2548161"/>
          </a:xfrm>
        </p:grpSpPr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1FEE147A-3708-808E-96C9-4EDCB38ECA54}"/>
                </a:ext>
              </a:extLst>
            </p:cNvPr>
            <p:cNvSpPr txBox="1"/>
            <p:nvPr/>
          </p:nvSpPr>
          <p:spPr>
            <a:xfrm>
              <a:off x="243266" y="5478031"/>
              <a:ext cx="2683680" cy="678195"/>
            </a:xfrm>
            <a:prstGeom prst="rect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</a:gsLst>
              <a:lin ang="0" scaled="0"/>
            </a:gradFill>
          </p:spPr>
          <p:txBody>
            <a:bodyPr wrap="none" rtlCol="0">
              <a:normAutofit/>
            </a:bodyPr>
            <a:lstStyle/>
            <a:p>
              <a:pPr algn="ctr"/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ASPLOS’23 </a:t>
              </a:r>
              <a:b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</a:br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Distinguished Paper</a:t>
              </a:r>
              <a:endParaRPr kumimoji="1"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5D3FF466-75CD-2E94-04E8-1E2AFC4C59FA}"/>
                </a:ext>
              </a:extLst>
            </p:cNvPr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66987" y="3184344"/>
              <a:ext cx="1836238" cy="268367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50FCBE69-3570-4F3C-B2CA-C175CEE8C384}"/>
              </a:ext>
            </a:extLst>
          </p:cNvPr>
          <p:cNvGrpSpPr/>
          <p:nvPr/>
        </p:nvGrpSpPr>
        <p:grpSpPr>
          <a:xfrm>
            <a:off x="1897848" y="3914157"/>
            <a:ext cx="2683680" cy="2544573"/>
            <a:chOff x="2998450" y="3608064"/>
            <a:chExt cx="2683680" cy="254457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2540248-12C0-5323-79BC-E632835F4D57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46" t="9120" r="5546" b="12046"/>
            <a:stretch>
              <a:fillRect/>
            </a:stretch>
          </p:blipFill>
          <p:spPr>
            <a:xfrm>
              <a:off x="2998451" y="3608064"/>
              <a:ext cx="2683679" cy="183623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64A20F53-714C-FBE2-9950-39DF99AC19E4}"/>
                </a:ext>
              </a:extLst>
            </p:cNvPr>
            <p:cNvSpPr txBox="1"/>
            <p:nvPr/>
          </p:nvSpPr>
          <p:spPr>
            <a:xfrm>
              <a:off x="2998450" y="5537084"/>
              <a:ext cx="2683680" cy="615553"/>
            </a:xfrm>
            <a:prstGeom prst="rect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</a:gsLst>
              <a:lin ang="0" scaled="0"/>
            </a:gradFill>
          </p:spPr>
          <p:txBody>
            <a:bodyPr wrap="none" rtlCol="0">
              <a:normAutofit lnSpcReduction="10000"/>
            </a:bodyPr>
            <a:lstStyle/>
            <a:p>
              <a:pPr algn="ctr"/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NSDI’21</a:t>
              </a:r>
              <a:b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</a:br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Best Paper</a:t>
              </a:r>
              <a:endParaRPr kumimoji="1"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4AD7255-C424-A00A-7464-4C0B6750AD21}"/>
              </a:ext>
            </a:extLst>
          </p:cNvPr>
          <p:cNvGrpSpPr/>
          <p:nvPr/>
        </p:nvGrpSpPr>
        <p:grpSpPr>
          <a:xfrm>
            <a:off x="7636550" y="3905705"/>
            <a:ext cx="2683680" cy="2542249"/>
            <a:chOff x="6154995" y="3599610"/>
            <a:chExt cx="2683680" cy="2542249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A2AFF82-8A24-6DE8-2485-3703B7406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3816" y="3599610"/>
              <a:ext cx="2539746" cy="18362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DA018C8D-B6EE-2E90-FEC7-C0C28E1FE967}"/>
                </a:ext>
              </a:extLst>
            </p:cNvPr>
            <p:cNvSpPr txBox="1"/>
            <p:nvPr/>
          </p:nvSpPr>
          <p:spPr>
            <a:xfrm>
              <a:off x="6154995" y="5463664"/>
              <a:ext cx="2683680" cy="678195"/>
            </a:xfrm>
            <a:prstGeom prst="rect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</a:gsLst>
              <a:lin ang="0" scaled="0"/>
            </a:gradFill>
          </p:spPr>
          <p:txBody>
            <a:bodyPr wrap="none" rtlCol="0">
              <a:normAutofit/>
            </a:bodyPr>
            <a:lstStyle/>
            <a:p>
              <a:pPr algn="ctr"/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CCPC’24</a:t>
              </a:r>
              <a:b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</a:br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Best Academic Paper</a:t>
              </a:r>
              <a:endParaRPr kumimoji="1"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978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AD8EF-53A9-64DF-D084-BFAE16910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94AD5A0-C239-78AE-FC60-08FFD162F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357" y="1599038"/>
            <a:ext cx="4833257" cy="1479068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5588352-4740-120E-8F46-EA574E1B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 path we have taken </a:t>
            </a:r>
            <a:r>
              <a:rPr lang="zh-CN" altLang="en-US" dirty="0"/>
              <a:t>（</a:t>
            </a:r>
            <a:r>
              <a:rPr lang="en-US" altLang="zh-CN" dirty="0"/>
              <a:t>in 2023</a:t>
            </a:r>
            <a:r>
              <a:rPr lang="zh-CN" altLang="en-US" dirty="0"/>
              <a:t>）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447E51-3C38-D2CF-9F95-1A4FD1A250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Progress</a:t>
            </a:r>
          </a:p>
          <a:p>
            <a:r>
              <a:rPr lang="en-US" altLang="zh-CN" dirty="0"/>
              <a:t>Offload </a:t>
            </a:r>
            <a:r>
              <a:rPr lang="en-US" altLang="zh-CN" dirty="0" err="1"/>
              <a:t>AllReduce</a:t>
            </a:r>
            <a:endParaRPr lang="en-US" altLang="zh-CN" dirty="0"/>
          </a:p>
          <a:p>
            <a:r>
              <a:rPr lang="en-US" altLang="zh-CN" dirty="0"/>
              <a:t>Offload </a:t>
            </a:r>
            <a:r>
              <a:rPr lang="en-US" altLang="zh-CN" dirty="0" err="1"/>
              <a:t>ReduceByKey</a:t>
            </a:r>
            <a:endParaRPr lang="en-US" altLang="zh-CN" dirty="0"/>
          </a:p>
          <a:p>
            <a:r>
              <a:rPr lang="en-US" altLang="zh-CN" dirty="0"/>
              <a:t>Resource management</a:t>
            </a:r>
          </a:p>
          <a:p>
            <a:pPr lvl="1"/>
            <a:r>
              <a:rPr lang="en-US" altLang="zh-CN" dirty="0"/>
              <a:t>Job placement in INC clusters</a:t>
            </a:r>
          </a:p>
          <a:p>
            <a:pPr lvl="1"/>
            <a:r>
              <a:rPr lang="en-US" altLang="zh-CN" dirty="0"/>
              <a:t>Runtime INC resource scheduling</a:t>
            </a:r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Future work (at that time)</a:t>
            </a:r>
          </a:p>
          <a:p>
            <a:r>
              <a:rPr lang="en-US" altLang="zh-CN" dirty="0"/>
              <a:t>“the blank boxes”</a:t>
            </a:r>
          </a:p>
          <a:p>
            <a:pPr lvl="1"/>
            <a:r>
              <a:rPr lang="en-US" altLang="zh-CN" dirty="0"/>
              <a:t>More applications</a:t>
            </a:r>
          </a:p>
          <a:p>
            <a:pPr lvl="1"/>
            <a:r>
              <a:rPr lang="en-US" altLang="zh-CN" dirty="0"/>
              <a:t>Devices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4CC0CA-0739-F552-B99F-38054D9E3D34}"/>
              </a:ext>
            </a:extLst>
          </p:cNvPr>
          <p:cNvSpPr/>
          <p:nvPr/>
        </p:nvSpPr>
        <p:spPr>
          <a:xfrm>
            <a:off x="8294914" y="2699776"/>
            <a:ext cx="3331029" cy="3604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F09C2B0-C28E-A738-B116-A924C93A0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357" y="928853"/>
            <a:ext cx="4775719" cy="6965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F17A4CA-F973-4F4D-B4F3-3A60604B05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306" y="3946466"/>
            <a:ext cx="6651308" cy="28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7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E8048B-367E-5B81-6D37-18C4433F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Today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50023D-BD2C-2771-4055-DFBDB3889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Part 1: Effort needed by device vendors </a:t>
            </a:r>
          </a:p>
          <a:p>
            <a:r>
              <a:rPr lang="en-US" altLang="zh-CN" dirty="0"/>
              <a:t>Part 2: A new INC case for long-context inference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</a:rPr>
              <a:t>We first introduce the concept of INC-empower </a:t>
            </a:r>
            <a:r>
              <a:rPr lang="en-US" altLang="zh-CN" sz="3600" dirty="0" err="1">
                <a:solidFill>
                  <a:schemeClr val="accent5">
                    <a:lumMod val="50000"/>
                  </a:schemeClr>
                </a:solidFill>
              </a:rPr>
              <a:t>AllReduce</a:t>
            </a:r>
            <a:endParaRPr lang="zh-CN" alt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70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164CE-8819-E60A-1DBB-775DFDBB7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18847C5-7B58-01CC-A6B6-580787928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573" y="973004"/>
            <a:ext cx="4739797" cy="235674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5DDAEBF-7849-242B-E773-FEFB2A522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Model Training Algorithm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15DDB8-86BA-680E-A2A0-AE9A8A35C9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Algorithm: Iterate until converge</a:t>
            </a:r>
          </a:p>
          <a:p>
            <a:pPr lvl="1"/>
            <a:r>
              <a:rPr lang="en-US" altLang="zh-CN" dirty="0"/>
              <a:t>Compute a gradient</a:t>
            </a:r>
          </a:p>
          <a:p>
            <a:pPr lvl="1"/>
            <a:r>
              <a:rPr lang="en-US" altLang="zh-CN" dirty="0"/>
              <a:t>Update the model</a:t>
            </a:r>
          </a:p>
          <a:p>
            <a:r>
              <a:rPr lang="en-US" altLang="zh-CN" dirty="0"/>
              <a:t>In data parallel training</a:t>
            </a:r>
          </a:p>
          <a:p>
            <a:pPr lvl="1"/>
            <a:r>
              <a:rPr lang="en-US" altLang="zh-CN" dirty="0"/>
              <a:t>Each worker computes a gradient</a:t>
            </a:r>
          </a:p>
          <a:p>
            <a:pPr lvl="1"/>
            <a:r>
              <a:rPr lang="en-US" altLang="zh-CN" dirty="0"/>
              <a:t>Aggregate all workers’ gradients, send the result back</a:t>
            </a:r>
          </a:p>
          <a:p>
            <a:pPr lvl="1"/>
            <a:r>
              <a:rPr lang="en-US" altLang="zh-CN" dirty="0"/>
              <a:t>Each worker updates the model</a:t>
            </a:r>
          </a:p>
          <a:p>
            <a:r>
              <a:rPr lang="en-US" altLang="zh-CN" dirty="0" err="1">
                <a:solidFill>
                  <a:srgbClr val="C00000"/>
                </a:solidFill>
              </a:rPr>
              <a:t>AllReduce</a:t>
            </a:r>
            <a:endParaRPr lang="en-US" altLang="zh-CN" dirty="0">
              <a:solidFill>
                <a:srgbClr val="C00000"/>
              </a:solidFill>
            </a:endParaRPr>
          </a:p>
          <a:p>
            <a:pPr lvl="1"/>
            <a:r>
              <a:rPr lang="en-US" altLang="zh-CN" dirty="0">
                <a:solidFill>
                  <a:srgbClr val="C00000"/>
                </a:solidFill>
              </a:rPr>
              <a:t>Sum up vectors across hosts and </a:t>
            </a:r>
            <a:br>
              <a:rPr lang="en-US" altLang="zh-CN" dirty="0">
                <a:solidFill>
                  <a:srgbClr val="C00000"/>
                </a:solidFill>
              </a:rPr>
            </a:br>
            <a:r>
              <a:rPr lang="en-US" altLang="zh-CN" dirty="0">
                <a:solidFill>
                  <a:srgbClr val="C00000"/>
                </a:solidFill>
              </a:rPr>
              <a:t>return the result to all hosts</a:t>
            </a:r>
          </a:p>
          <a:p>
            <a:pPr lvl="1"/>
            <a:r>
              <a:rPr lang="en-US" altLang="zh-CN" dirty="0"/>
              <a:t>Also exist in tensor parallel</a:t>
            </a:r>
          </a:p>
          <a:p>
            <a:pPr lvl="1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1A73604-BD2F-3389-10C9-8EEA40FC8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4265629"/>
            <a:ext cx="2532391" cy="247285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A8F962F-925F-9DC1-6623-08B8F0B2668A}"/>
              </a:ext>
            </a:extLst>
          </p:cNvPr>
          <p:cNvSpPr txBox="1"/>
          <p:nvPr/>
        </p:nvSpPr>
        <p:spPr>
          <a:xfrm>
            <a:off x="9333186" y="5684848"/>
            <a:ext cx="27136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Laguna, et al. </a:t>
            </a: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 Large-Scale Study of MPI Usage in Open-Source HPC Applications</a:t>
            </a:r>
            <a:r>
              <a:rPr kumimoji="0" lang="en-US" altLang="zh-CN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SC’19</a:t>
            </a:r>
            <a:endParaRPr kumimoji="0" lang="zh-CN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F494E01-214D-B59A-628B-68D4EE3DFB1F}"/>
              </a:ext>
            </a:extLst>
          </p:cNvPr>
          <p:cNvSpPr txBox="1"/>
          <p:nvPr/>
        </p:nvSpPr>
        <p:spPr>
          <a:xfrm>
            <a:off x="9426541" y="4855728"/>
            <a:ext cx="2390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widely used in AI/HPC </a:t>
            </a:r>
            <a:b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parallel programming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70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709CE-37E1-8947-8592-310D827E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57462D-FDE5-18DD-66C5-8C125A520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Host-centric Solutions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B28D75-C94F-AAFD-6A18-22806A72AD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Parameter Server (PS)</a:t>
            </a:r>
          </a:p>
          <a:p>
            <a:pPr lvl="1"/>
            <a:r>
              <a:rPr lang="en-US" altLang="zh-CN" dirty="0"/>
              <a:t>Send all vectors to PS</a:t>
            </a:r>
          </a:p>
          <a:p>
            <a:pPr lvl="1"/>
            <a:r>
              <a:rPr lang="en-US" altLang="zh-CN" dirty="0"/>
              <a:t>PS sums up and returns</a:t>
            </a:r>
          </a:p>
          <a:p>
            <a:pPr lvl="1"/>
            <a:r>
              <a:rPr lang="en-US" altLang="zh-CN" dirty="0"/>
              <a:t>PS suffers from more traffic volume</a:t>
            </a:r>
          </a:p>
          <a:p>
            <a:endParaRPr lang="en-US" altLang="zh-CN" dirty="0"/>
          </a:p>
          <a:p>
            <a:r>
              <a:rPr lang="en-US" altLang="zh-CN" dirty="0"/>
              <a:t>Ring </a:t>
            </a:r>
            <a:r>
              <a:rPr lang="en-US" altLang="zh-CN" dirty="0" err="1"/>
              <a:t>AllReduce</a:t>
            </a:r>
            <a:endParaRPr lang="en-US" altLang="zh-CN" dirty="0"/>
          </a:p>
          <a:p>
            <a:pPr lvl="1"/>
            <a:r>
              <a:rPr lang="en-US" altLang="zh-CN" dirty="0"/>
              <a:t>Hosts form a ring</a:t>
            </a:r>
          </a:p>
          <a:p>
            <a:pPr lvl="1"/>
            <a:r>
              <a:rPr lang="en-US" altLang="zh-CN" dirty="0"/>
              <a:t>Host relays intermediate vector along the ring</a:t>
            </a:r>
          </a:p>
          <a:p>
            <a:pPr lvl="1"/>
            <a:r>
              <a:rPr lang="en-US" altLang="zh-CN" dirty="0"/>
              <a:t>Round 1: each host accumulates its own vector</a:t>
            </a:r>
          </a:p>
          <a:p>
            <a:pPr lvl="1"/>
            <a:r>
              <a:rPr lang="en-US" altLang="zh-CN" dirty="0"/>
              <a:t>Round 2: each host store the result</a:t>
            </a:r>
          </a:p>
          <a:p>
            <a:pPr lvl="1"/>
            <a:r>
              <a:rPr lang="en-US" altLang="zh-CN" dirty="0"/>
              <a:t>The two-round vector passing doubles the traffic volume</a:t>
            </a:r>
          </a:p>
          <a:p>
            <a:endParaRPr lang="en-US" altLang="zh-CN" dirty="0"/>
          </a:p>
          <a:p>
            <a:endParaRPr lang="en-US" altLang="zh-CN" dirty="0"/>
          </a:p>
        </p:txBody>
      </p:sp>
      <p:pic>
        <p:nvPicPr>
          <p:cNvPr id="4" name="Picture 2" descr="论文审查] Rina: Enhancing Ring-AllReduce with In-network Aggregation in  Distributed Model Training">
            <a:extLst>
              <a:ext uri="{FF2B5EF4-FFF2-40B4-BE49-F238E27FC236}">
                <a16:creationId xmlns:a16="http://schemas.microsoft.com/office/drawing/2014/main" id="{10E2D002-FB5E-87BA-553E-31854FC25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20"/>
          <a:stretch>
            <a:fillRect/>
          </a:stretch>
        </p:blipFill>
        <p:spPr bwMode="auto">
          <a:xfrm>
            <a:off x="6761616" y="316696"/>
            <a:ext cx="5339217" cy="53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论文审查] Rina: Enhancing Ring-AllReduce with In-network Aggregation in  Distributed Model Training">
            <a:extLst>
              <a:ext uri="{FF2B5EF4-FFF2-40B4-BE49-F238E27FC236}">
                <a16:creationId xmlns:a16="http://schemas.microsoft.com/office/drawing/2014/main" id="{126F94BA-6539-E811-647F-BEAF7707A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8" r="49968" b="14357"/>
          <a:stretch>
            <a:fillRect/>
          </a:stretch>
        </p:blipFill>
        <p:spPr bwMode="auto">
          <a:xfrm>
            <a:off x="9028905" y="1030514"/>
            <a:ext cx="267131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论文审查] Rina: Enhancing Ring-AllReduce with In-network Aggregation in  Distributed Model Training">
            <a:extLst>
              <a:ext uri="{FF2B5EF4-FFF2-40B4-BE49-F238E27FC236}">
                <a16:creationId xmlns:a16="http://schemas.microsoft.com/office/drawing/2014/main" id="{D62D81FC-27D9-92CD-A66D-5C3EEBFDB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8" t="15942" b="15840"/>
          <a:stretch>
            <a:fillRect/>
          </a:stretch>
        </p:blipFill>
        <p:spPr bwMode="auto">
          <a:xfrm>
            <a:off x="9112250" y="3784043"/>
            <a:ext cx="2365376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1478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DM4NDVkOWM0ZTUwZmZhOWZkM2JkOTMyYjdhMWY0MTkifQ=="/>
  <p:tag name="RESOURCE_RECORD_KEY" val="{&quot;13&quot;:[4650186,20481847,19951222,4650224]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</TotalTime>
  <Words>2931</Words>
  <Application>Microsoft Office PowerPoint</Application>
  <PresentationFormat>宽屏</PresentationFormat>
  <Paragraphs>748</Paragraphs>
  <Slides>54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4" baseType="lpstr">
      <vt:lpstr>等线</vt:lpstr>
      <vt:lpstr>等线 (Body)</vt:lpstr>
      <vt:lpstr>方正兰亭特黑_GBK</vt:lpstr>
      <vt:lpstr>微软雅黑</vt:lpstr>
      <vt:lpstr>Arial</vt:lpstr>
      <vt:lpstr>Calibri</vt:lpstr>
      <vt:lpstr>Cambria Math</vt:lpstr>
      <vt:lpstr>Times New Roman</vt:lpstr>
      <vt:lpstr>Wingdings</vt:lpstr>
      <vt:lpstr>Office 主题​​</vt:lpstr>
      <vt:lpstr>PowerPoint 演示文稿</vt:lpstr>
      <vt:lpstr>The Communication Bottleneck in Distributed Systems</vt:lpstr>
      <vt:lpstr>In-Network Computing (INC)</vt:lpstr>
      <vt:lpstr>INC: offload application functions to switches</vt:lpstr>
      <vt:lpstr>The path we have taken（in 2021）</vt:lpstr>
      <vt:lpstr>The path we have taken （in 2023）</vt:lpstr>
      <vt:lpstr>Today</vt:lpstr>
      <vt:lpstr>Model Training Algorithm</vt:lpstr>
      <vt:lpstr>Host-centric Solutions</vt:lpstr>
      <vt:lpstr>INC Design Data Structure</vt:lpstr>
      <vt:lpstr>Workflow</vt:lpstr>
      <vt:lpstr>PowerPoint 演示文稿</vt:lpstr>
      <vt:lpstr>PowerPoint 演示文稿</vt:lpstr>
      <vt:lpstr>PowerPoint 演示文稿</vt:lpstr>
      <vt:lpstr>PowerPoint 演示文稿</vt:lpstr>
      <vt:lpstr>Other Considerations</vt:lpstr>
      <vt:lpstr>Evaluation Environment</vt:lpstr>
      <vt:lpstr>Evaluation Results</vt:lpstr>
      <vt:lpstr>Other Considerations</vt:lpstr>
      <vt:lpstr>Since 2023, we try to persuade vendors to apply INC</vt:lpstr>
      <vt:lpstr>Contents</vt:lpstr>
      <vt:lpstr>Initial Vision Revisited</vt:lpstr>
      <vt:lpstr>Problem 1: Cross-layer system vs Open ecosystem</vt:lpstr>
      <vt:lpstr>Problem 2: Switch vendors differ</vt:lpstr>
      <vt:lpstr>Solution: Unified Abstraction, Polymorphic Realization</vt:lpstr>
      <vt:lpstr>Abstraction: Components and Econiche</vt:lpstr>
      <vt:lpstr>Polymorphism: Mode-I (Connection Terminated)</vt:lpstr>
      <vt:lpstr>Mode-II: Connection Translated</vt:lpstr>
      <vt:lpstr>Mode-III: Connection Enhanced</vt:lpstr>
      <vt:lpstr>Evolvement among Modes</vt:lpstr>
      <vt:lpstr>Comparison of Modes</vt:lpstr>
      <vt:lpstr>Support Evolvability</vt:lpstr>
      <vt:lpstr>Advantage of Polymorphism</vt:lpstr>
      <vt:lpstr>Promotion of Adoption: standardization</vt:lpstr>
      <vt:lpstr>Evaluation (All parties agree)</vt:lpstr>
      <vt:lpstr>Collective Communication</vt:lpstr>
      <vt:lpstr>Application Performance</vt:lpstr>
      <vt:lpstr>A Model Checker for INC Protocols</vt:lpstr>
      <vt:lpstr>Contents</vt:lpstr>
      <vt:lpstr>Background </vt:lpstr>
      <vt:lpstr>Algorithm</vt:lpstr>
      <vt:lpstr>Existing Solutions &amp; Their Limitations in Decoding</vt:lpstr>
      <vt:lpstr>INC Solution (Turbo)</vt:lpstr>
      <vt:lpstr>The Attention Computation</vt:lpstr>
      <vt:lpstr>Challenge 1: Switch Programmability Limitation</vt:lpstr>
      <vt:lpstr>Challenge 2: Switch Memory Access Limitation</vt:lpstr>
      <vt:lpstr>Evaluation</vt:lpstr>
      <vt:lpstr>Testbed Results</vt:lpstr>
      <vt:lpstr>Large-scale Results</vt:lpstr>
      <vt:lpstr>Contents</vt:lpstr>
      <vt:lpstr>Research Roadmap</vt:lpstr>
      <vt:lpstr>Conclusion</vt:lpstr>
      <vt:lpstr>Future Work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Wenfei Wu</cp:lastModifiedBy>
  <cp:revision>369</cp:revision>
  <dcterms:created xsi:type="dcterms:W3CDTF">2023-07-29T03:55:00Z</dcterms:created>
  <dcterms:modified xsi:type="dcterms:W3CDTF">2026-08-07T00:00:12Z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79A2795EFF79477D899939382795F365_13</vt:lpwstr>
  </property>
  <property fmtid="{D5CDD505-2E9C-101B-9397-08002B2CF9AE}" pid="3" name="KSOProductBuildVer">
    <vt:lpwstr>2052-12.1.0.21915</vt:lpwstr>
  </property>
</Properties>
</file>